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6" r:id="rId2"/>
    <p:sldId id="258" r:id="rId3"/>
    <p:sldId id="263" r:id="rId4"/>
    <p:sldId id="266" r:id="rId5"/>
    <p:sldId id="268" r:id="rId6"/>
    <p:sldId id="270" r:id="rId7"/>
    <p:sldId id="269" r:id="rId8"/>
    <p:sldId id="264" r:id="rId9"/>
    <p:sldId id="265" r:id="rId10"/>
    <p:sldId id="259" r:id="rId11"/>
    <p:sldId id="267" r:id="rId12"/>
    <p:sldId id="261" r:id="rId13"/>
  </p:sldIdLst>
  <p:sldSz cx="12192000" cy="6858000"/>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22" d="100"/>
          <a:sy n="122" d="100"/>
        </p:scale>
        <p:origin x="232"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91764A2-F215-4943-B6E5-C1C5527BA1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C716637B-C200-411F-B4F7-7BBDAFD29C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AC8752-082D-4E16-90B8-FCBC74709301}" type="datetimeFigureOut">
              <a:rPr lang="de-DE" smtClean="0"/>
              <a:t>08.03.23</a:t>
            </a:fld>
            <a:endParaRPr lang="de-DE"/>
          </a:p>
        </p:txBody>
      </p:sp>
      <p:sp>
        <p:nvSpPr>
          <p:cNvPr id="4" name="Fußzeilenplatzhalter 3">
            <a:extLst>
              <a:ext uri="{FF2B5EF4-FFF2-40B4-BE49-F238E27FC236}">
                <a16:creationId xmlns:a16="http://schemas.microsoft.com/office/drawing/2014/main" id="{6F95E506-D8F7-43BA-B4E6-4CCBE2833DE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58D4E5E7-8989-490E-930E-997E8F21AC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211460-05A8-4285-A6D7-9F557C77CC03}" type="slidenum">
              <a:rPr lang="de-DE" smtClean="0"/>
              <a:t>‹Nr.›</a:t>
            </a:fld>
            <a:endParaRPr lang="de-DE"/>
          </a:p>
        </p:txBody>
      </p:sp>
    </p:spTree>
    <p:extLst>
      <p:ext uri="{BB962C8B-B14F-4D97-AF65-F5344CB8AC3E}">
        <p14:creationId xmlns:p14="http://schemas.microsoft.com/office/powerpoint/2010/main" val="4021392073"/>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0C38DE-5387-4599-9734-757AE3BF3DA9}" type="datetimeFigureOut">
              <a:rPr lang="de-DE" smtClean="0"/>
              <a:t>08.03.23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E472A-CA7E-4ECB-A7E4-9FEF0326FE15}" type="slidenum">
              <a:rPr lang="de-DE" smtClean="0"/>
              <a:t>‹Nr.›</a:t>
            </a:fld>
            <a:endParaRPr lang="de-DE"/>
          </a:p>
        </p:txBody>
      </p:sp>
    </p:spTree>
    <p:extLst>
      <p:ext uri="{BB962C8B-B14F-4D97-AF65-F5344CB8AC3E}">
        <p14:creationId xmlns:p14="http://schemas.microsoft.com/office/powerpoint/2010/main" val="114614128"/>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F3AE739B-EC58-465F-8141-CAF5C199E491}" type="datetime1">
              <a:rPr lang="de-DE" smtClean="0"/>
              <a:t>08.03.23</a:t>
            </a:fld>
            <a:endParaRPr lang="de-DE"/>
          </a:p>
        </p:txBody>
      </p:sp>
      <p:sp>
        <p:nvSpPr>
          <p:cNvPr id="5" name="Footer Placeholder 4"/>
          <p:cNvSpPr>
            <a:spLocks noGrp="1"/>
          </p:cNvSpPr>
          <p:nvPr>
            <p:ph type="ftr" sz="quarter" idx="11"/>
          </p:nvPr>
        </p:nvSpPr>
        <p:spPr/>
        <p:txBody>
          <a:bodyPr/>
          <a:lstStyle/>
          <a:p>
            <a:r>
              <a:rPr lang="de-DE"/>
              <a:t>Mion Construction Management</a:t>
            </a:r>
          </a:p>
        </p:txBody>
      </p:sp>
      <p:sp>
        <p:nvSpPr>
          <p:cNvPr id="6" name="Slide Number Placeholder 5"/>
          <p:cNvSpPr>
            <a:spLocks noGrp="1"/>
          </p:cNvSpPr>
          <p:nvPr>
            <p:ph type="sldNum" sz="quarter" idx="12"/>
          </p:nvPr>
        </p:nvSpPr>
        <p:spPr/>
        <p:txBody>
          <a:bodyPr/>
          <a:lstStyle/>
          <a:p>
            <a:fld id="{FD152FEF-96A6-4F1D-8860-DAE8183A6111}" type="slidenum">
              <a:rPr lang="de-DE" smtClean="0"/>
              <a:t>‹Nr.›</a:t>
            </a:fld>
            <a:endParaRPr lang="de-DE"/>
          </a:p>
        </p:txBody>
      </p:sp>
    </p:spTree>
    <p:extLst>
      <p:ext uri="{BB962C8B-B14F-4D97-AF65-F5344CB8AC3E}">
        <p14:creationId xmlns:p14="http://schemas.microsoft.com/office/powerpoint/2010/main" val="262930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C96A819-1CBE-46BC-B674-F8AE8E9C35F8}" type="datetime1">
              <a:rPr lang="de-DE" smtClean="0"/>
              <a:t>08.03.23</a:t>
            </a:fld>
            <a:endParaRPr lang="de-DE"/>
          </a:p>
        </p:txBody>
      </p:sp>
      <p:sp>
        <p:nvSpPr>
          <p:cNvPr id="5" name="Footer Placeholder 4"/>
          <p:cNvSpPr>
            <a:spLocks noGrp="1"/>
          </p:cNvSpPr>
          <p:nvPr>
            <p:ph type="ftr" sz="quarter" idx="11"/>
          </p:nvPr>
        </p:nvSpPr>
        <p:spPr/>
        <p:txBody>
          <a:bodyPr/>
          <a:lstStyle/>
          <a:p>
            <a:r>
              <a:rPr lang="de-DE"/>
              <a:t>Mion Construction Management</a:t>
            </a:r>
          </a:p>
        </p:txBody>
      </p:sp>
      <p:sp>
        <p:nvSpPr>
          <p:cNvPr id="6" name="Slide Number Placeholder 5"/>
          <p:cNvSpPr>
            <a:spLocks noGrp="1"/>
          </p:cNvSpPr>
          <p:nvPr>
            <p:ph type="sldNum" sz="quarter" idx="12"/>
          </p:nvPr>
        </p:nvSpPr>
        <p:spPr/>
        <p:txBody>
          <a:bodyPr/>
          <a:lstStyle/>
          <a:p>
            <a:fld id="{FD152FEF-96A6-4F1D-8860-DAE8183A6111}" type="slidenum">
              <a:rPr lang="de-DE" smtClean="0"/>
              <a:t>‹Nr.›</a:t>
            </a:fld>
            <a:endParaRPr lang="de-DE"/>
          </a:p>
        </p:txBody>
      </p:sp>
    </p:spTree>
    <p:extLst>
      <p:ext uri="{BB962C8B-B14F-4D97-AF65-F5344CB8AC3E}">
        <p14:creationId xmlns:p14="http://schemas.microsoft.com/office/powerpoint/2010/main" val="1541040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AEAA87D-396B-4D9A-9CE5-B14E3F2CC159}" type="datetime1">
              <a:rPr lang="de-DE" smtClean="0"/>
              <a:t>08.03.23</a:t>
            </a:fld>
            <a:endParaRPr lang="de-DE"/>
          </a:p>
        </p:txBody>
      </p:sp>
      <p:sp>
        <p:nvSpPr>
          <p:cNvPr id="5" name="Footer Placeholder 4"/>
          <p:cNvSpPr>
            <a:spLocks noGrp="1"/>
          </p:cNvSpPr>
          <p:nvPr>
            <p:ph type="ftr" sz="quarter" idx="11"/>
          </p:nvPr>
        </p:nvSpPr>
        <p:spPr/>
        <p:txBody>
          <a:bodyPr/>
          <a:lstStyle/>
          <a:p>
            <a:r>
              <a:rPr lang="de-DE"/>
              <a:t>Mion Construction Management</a:t>
            </a:r>
          </a:p>
        </p:txBody>
      </p:sp>
      <p:sp>
        <p:nvSpPr>
          <p:cNvPr id="6" name="Slide Number Placeholder 5"/>
          <p:cNvSpPr>
            <a:spLocks noGrp="1"/>
          </p:cNvSpPr>
          <p:nvPr>
            <p:ph type="sldNum" sz="quarter" idx="12"/>
          </p:nvPr>
        </p:nvSpPr>
        <p:spPr/>
        <p:txBody>
          <a:bodyPr/>
          <a:lstStyle/>
          <a:p>
            <a:fld id="{FD152FEF-96A6-4F1D-8860-DAE8183A6111}" type="slidenum">
              <a:rPr lang="de-DE" smtClean="0"/>
              <a:t>‹Nr.›</a:t>
            </a:fld>
            <a:endParaRPr lang="de-DE"/>
          </a:p>
        </p:txBody>
      </p:sp>
    </p:spTree>
    <p:extLst>
      <p:ext uri="{BB962C8B-B14F-4D97-AF65-F5344CB8AC3E}">
        <p14:creationId xmlns:p14="http://schemas.microsoft.com/office/powerpoint/2010/main" val="2900264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F2443CD-AE3B-431B-B7FF-5DC2747EEAD2}" type="datetime1">
              <a:rPr lang="de-DE" smtClean="0"/>
              <a:t>08.03.23</a:t>
            </a:fld>
            <a:endParaRPr lang="de-DE"/>
          </a:p>
        </p:txBody>
      </p:sp>
      <p:sp>
        <p:nvSpPr>
          <p:cNvPr id="5" name="Footer Placeholder 4"/>
          <p:cNvSpPr>
            <a:spLocks noGrp="1"/>
          </p:cNvSpPr>
          <p:nvPr>
            <p:ph type="ftr" sz="quarter" idx="11"/>
          </p:nvPr>
        </p:nvSpPr>
        <p:spPr/>
        <p:txBody>
          <a:bodyPr/>
          <a:lstStyle/>
          <a:p>
            <a:r>
              <a:rPr lang="de-DE"/>
              <a:t>Mion Construction Management</a:t>
            </a:r>
          </a:p>
        </p:txBody>
      </p:sp>
      <p:sp>
        <p:nvSpPr>
          <p:cNvPr id="6" name="Slide Number Placeholder 5"/>
          <p:cNvSpPr>
            <a:spLocks noGrp="1"/>
          </p:cNvSpPr>
          <p:nvPr>
            <p:ph type="sldNum" sz="quarter" idx="12"/>
          </p:nvPr>
        </p:nvSpPr>
        <p:spPr/>
        <p:txBody>
          <a:bodyPr/>
          <a:lstStyle/>
          <a:p>
            <a:fld id="{FD152FEF-96A6-4F1D-8860-DAE8183A6111}" type="slidenum">
              <a:rPr lang="de-DE" smtClean="0"/>
              <a:t>‹Nr.›</a:t>
            </a:fld>
            <a:endParaRPr lang="de-DE"/>
          </a:p>
        </p:txBody>
      </p:sp>
    </p:spTree>
    <p:extLst>
      <p:ext uri="{BB962C8B-B14F-4D97-AF65-F5344CB8AC3E}">
        <p14:creationId xmlns:p14="http://schemas.microsoft.com/office/powerpoint/2010/main" val="3631358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E32BE92A-11E8-47BC-AD5D-6651A92CA1E5}" type="datetime1">
              <a:rPr lang="de-DE" smtClean="0"/>
              <a:t>08.03.23</a:t>
            </a:fld>
            <a:endParaRPr lang="de-DE"/>
          </a:p>
        </p:txBody>
      </p:sp>
      <p:sp>
        <p:nvSpPr>
          <p:cNvPr id="5" name="Footer Placeholder 4"/>
          <p:cNvSpPr>
            <a:spLocks noGrp="1"/>
          </p:cNvSpPr>
          <p:nvPr>
            <p:ph type="ftr" sz="quarter" idx="11"/>
          </p:nvPr>
        </p:nvSpPr>
        <p:spPr/>
        <p:txBody>
          <a:bodyPr/>
          <a:lstStyle/>
          <a:p>
            <a:r>
              <a:rPr lang="de-DE"/>
              <a:t>Mion Construction Management</a:t>
            </a:r>
          </a:p>
        </p:txBody>
      </p:sp>
      <p:sp>
        <p:nvSpPr>
          <p:cNvPr id="6" name="Slide Number Placeholder 5"/>
          <p:cNvSpPr>
            <a:spLocks noGrp="1"/>
          </p:cNvSpPr>
          <p:nvPr>
            <p:ph type="sldNum" sz="quarter" idx="12"/>
          </p:nvPr>
        </p:nvSpPr>
        <p:spPr/>
        <p:txBody>
          <a:bodyPr/>
          <a:lstStyle/>
          <a:p>
            <a:fld id="{FD152FEF-96A6-4F1D-8860-DAE8183A6111}" type="slidenum">
              <a:rPr lang="de-DE" smtClean="0"/>
              <a:t>‹Nr.›</a:t>
            </a:fld>
            <a:endParaRPr lang="de-DE"/>
          </a:p>
        </p:txBody>
      </p:sp>
    </p:spTree>
    <p:extLst>
      <p:ext uri="{BB962C8B-B14F-4D97-AF65-F5344CB8AC3E}">
        <p14:creationId xmlns:p14="http://schemas.microsoft.com/office/powerpoint/2010/main" val="3719883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D0598A4A-7148-4206-9AC8-7E2AA684BBA9}" type="datetime1">
              <a:rPr lang="de-DE" smtClean="0"/>
              <a:t>08.03.23</a:t>
            </a:fld>
            <a:endParaRPr lang="de-DE"/>
          </a:p>
        </p:txBody>
      </p:sp>
      <p:sp>
        <p:nvSpPr>
          <p:cNvPr id="6" name="Footer Placeholder 5"/>
          <p:cNvSpPr>
            <a:spLocks noGrp="1"/>
          </p:cNvSpPr>
          <p:nvPr>
            <p:ph type="ftr" sz="quarter" idx="11"/>
          </p:nvPr>
        </p:nvSpPr>
        <p:spPr/>
        <p:txBody>
          <a:bodyPr/>
          <a:lstStyle/>
          <a:p>
            <a:r>
              <a:rPr lang="de-DE"/>
              <a:t>Mion Construction Management</a:t>
            </a:r>
          </a:p>
        </p:txBody>
      </p:sp>
      <p:sp>
        <p:nvSpPr>
          <p:cNvPr id="7" name="Slide Number Placeholder 6"/>
          <p:cNvSpPr>
            <a:spLocks noGrp="1"/>
          </p:cNvSpPr>
          <p:nvPr>
            <p:ph type="sldNum" sz="quarter" idx="12"/>
          </p:nvPr>
        </p:nvSpPr>
        <p:spPr/>
        <p:txBody>
          <a:bodyPr/>
          <a:lstStyle/>
          <a:p>
            <a:fld id="{FD152FEF-96A6-4F1D-8860-DAE8183A6111}" type="slidenum">
              <a:rPr lang="de-DE" smtClean="0"/>
              <a:t>‹Nr.›</a:t>
            </a:fld>
            <a:endParaRPr lang="de-DE"/>
          </a:p>
        </p:txBody>
      </p:sp>
    </p:spTree>
    <p:extLst>
      <p:ext uri="{BB962C8B-B14F-4D97-AF65-F5344CB8AC3E}">
        <p14:creationId xmlns:p14="http://schemas.microsoft.com/office/powerpoint/2010/main" val="2294780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C4D7261E-C1B9-461E-A670-0A6C7930A92C}" type="datetime1">
              <a:rPr lang="de-DE" smtClean="0"/>
              <a:t>08.03.23</a:t>
            </a:fld>
            <a:endParaRPr lang="de-DE"/>
          </a:p>
        </p:txBody>
      </p:sp>
      <p:sp>
        <p:nvSpPr>
          <p:cNvPr id="8" name="Footer Placeholder 7"/>
          <p:cNvSpPr>
            <a:spLocks noGrp="1"/>
          </p:cNvSpPr>
          <p:nvPr>
            <p:ph type="ftr" sz="quarter" idx="11"/>
          </p:nvPr>
        </p:nvSpPr>
        <p:spPr/>
        <p:txBody>
          <a:bodyPr/>
          <a:lstStyle/>
          <a:p>
            <a:r>
              <a:rPr lang="de-DE"/>
              <a:t>Mion Construction Management</a:t>
            </a:r>
          </a:p>
        </p:txBody>
      </p:sp>
      <p:sp>
        <p:nvSpPr>
          <p:cNvPr id="9" name="Slide Number Placeholder 8"/>
          <p:cNvSpPr>
            <a:spLocks noGrp="1"/>
          </p:cNvSpPr>
          <p:nvPr>
            <p:ph type="sldNum" sz="quarter" idx="12"/>
          </p:nvPr>
        </p:nvSpPr>
        <p:spPr/>
        <p:txBody>
          <a:bodyPr/>
          <a:lstStyle/>
          <a:p>
            <a:fld id="{FD152FEF-96A6-4F1D-8860-DAE8183A6111}" type="slidenum">
              <a:rPr lang="de-DE" smtClean="0"/>
              <a:t>‹Nr.›</a:t>
            </a:fld>
            <a:endParaRPr lang="de-DE"/>
          </a:p>
        </p:txBody>
      </p:sp>
    </p:spTree>
    <p:extLst>
      <p:ext uri="{BB962C8B-B14F-4D97-AF65-F5344CB8AC3E}">
        <p14:creationId xmlns:p14="http://schemas.microsoft.com/office/powerpoint/2010/main" val="3685517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AE9DE79B-4A18-434D-A4EF-47FB66EB2995}" type="datetime1">
              <a:rPr lang="de-DE" smtClean="0"/>
              <a:t>08.03.23</a:t>
            </a:fld>
            <a:endParaRPr lang="de-DE"/>
          </a:p>
        </p:txBody>
      </p:sp>
      <p:sp>
        <p:nvSpPr>
          <p:cNvPr id="4" name="Footer Placeholder 3"/>
          <p:cNvSpPr>
            <a:spLocks noGrp="1"/>
          </p:cNvSpPr>
          <p:nvPr>
            <p:ph type="ftr" sz="quarter" idx="11"/>
          </p:nvPr>
        </p:nvSpPr>
        <p:spPr/>
        <p:txBody>
          <a:bodyPr/>
          <a:lstStyle/>
          <a:p>
            <a:r>
              <a:rPr lang="de-DE"/>
              <a:t>Mion Construction Management</a:t>
            </a:r>
          </a:p>
        </p:txBody>
      </p:sp>
      <p:sp>
        <p:nvSpPr>
          <p:cNvPr id="5" name="Slide Number Placeholder 4"/>
          <p:cNvSpPr>
            <a:spLocks noGrp="1"/>
          </p:cNvSpPr>
          <p:nvPr>
            <p:ph type="sldNum" sz="quarter" idx="12"/>
          </p:nvPr>
        </p:nvSpPr>
        <p:spPr/>
        <p:txBody>
          <a:bodyPr/>
          <a:lstStyle/>
          <a:p>
            <a:fld id="{FD152FEF-96A6-4F1D-8860-DAE8183A6111}" type="slidenum">
              <a:rPr lang="de-DE" smtClean="0"/>
              <a:t>‹Nr.›</a:t>
            </a:fld>
            <a:endParaRPr lang="de-DE"/>
          </a:p>
        </p:txBody>
      </p:sp>
    </p:spTree>
    <p:extLst>
      <p:ext uri="{BB962C8B-B14F-4D97-AF65-F5344CB8AC3E}">
        <p14:creationId xmlns:p14="http://schemas.microsoft.com/office/powerpoint/2010/main" val="39171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6088B-F952-486E-929D-771C1768DC71}" type="datetime1">
              <a:rPr lang="de-DE" smtClean="0"/>
              <a:t>08.03.23</a:t>
            </a:fld>
            <a:endParaRPr lang="de-DE"/>
          </a:p>
        </p:txBody>
      </p:sp>
      <p:sp>
        <p:nvSpPr>
          <p:cNvPr id="3" name="Footer Placeholder 2"/>
          <p:cNvSpPr>
            <a:spLocks noGrp="1"/>
          </p:cNvSpPr>
          <p:nvPr>
            <p:ph type="ftr" sz="quarter" idx="11"/>
          </p:nvPr>
        </p:nvSpPr>
        <p:spPr/>
        <p:txBody>
          <a:bodyPr/>
          <a:lstStyle/>
          <a:p>
            <a:r>
              <a:rPr lang="de-DE"/>
              <a:t>Mion Construction Management</a:t>
            </a:r>
          </a:p>
        </p:txBody>
      </p:sp>
      <p:sp>
        <p:nvSpPr>
          <p:cNvPr id="4" name="Slide Number Placeholder 3"/>
          <p:cNvSpPr>
            <a:spLocks noGrp="1"/>
          </p:cNvSpPr>
          <p:nvPr>
            <p:ph type="sldNum" sz="quarter" idx="12"/>
          </p:nvPr>
        </p:nvSpPr>
        <p:spPr/>
        <p:txBody>
          <a:bodyPr/>
          <a:lstStyle/>
          <a:p>
            <a:fld id="{FD152FEF-96A6-4F1D-8860-DAE8183A6111}" type="slidenum">
              <a:rPr lang="de-DE" smtClean="0"/>
              <a:t>‹Nr.›</a:t>
            </a:fld>
            <a:endParaRPr lang="de-DE"/>
          </a:p>
        </p:txBody>
      </p:sp>
    </p:spTree>
    <p:extLst>
      <p:ext uri="{BB962C8B-B14F-4D97-AF65-F5344CB8AC3E}">
        <p14:creationId xmlns:p14="http://schemas.microsoft.com/office/powerpoint/2010/main" val="2404597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C6DE809B-6B34-4855-8DDE-B61633016926}" type="datetime1">
              <a:rPr lang="de-DE" smtClean="0"/>
              <a:t>08.03.23</a:t>
            </a:fld>
            <a:endParaRPr lang="de-DE"/>
          </a:p>
        </p:txBody>
      </p:sp>
      <p:sp>
        <p:nvSpPr>
          <p:cNvPr id="6" name="Footer Placeholder 5"/>
          <p:cNvSpPr>
            <a:spLocks noGrp="1"/>
          </p:cNvSpPr>
          <p:nvPr>
            <p:ph type="ftr" sz="quarter" idx="11"/>
          </p:nvPr>
        </p:nvSpPr>
        <p:spPr/>
        <p:txBody>
          <a:bodyPr/>
          <a:lstStyle/>
          <a:p>
            <a:r>
              <a:rPr lang="de-DE"/>
              <a:t>Mion Construction Management</a:t>
            </a:r>
          </a:p>
        </p:txBody>
      </p:sp>
      <p:sp>
        <p:nvSpPr>
          <p:cNvPr id="7" name="Slide Number Placeholder 6"/>
          <p:cNvSpPr>
            <a:spLocks noGrp="1"/>
          </p:cNvSpPr>
          <p:nvPr>
            <p:ph type="sldNum" sz="quarter" idx="12"/>
          </p:nvPr>
        </p:nvSpPr>
        <p:spPr/>
        <p:txBody>
          <a:bodyPr/>
          <a:lstStyle/>
          <a:p>
            <a:fld id="{FD152FEF-96A6-4F1D-8860-DAE8183A6111}" type="slidenum">
              <a:rPr lang="de-DE" smtClean="0"/>
              <a:t>‹Nr.›</a:t>
            </a:fld>
            <a:endParaRPr lang="de-DE"/>
          </a:p>
        </p:txBody>
      </p:sp>
    </p:spTree>
    <p:extLst>
      <p:ext uri="{BB962C8B-B14F-4D97-AF65-F5344CB8AC3E}">
        <p14:creationId xmlns:p14="http://schemas.microsoft.com/office/powerpoint/2010/main" val="1003094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5023CAE4-4EC2-4E87-966D-A60EE95DCB44}" type="datetime1">
              <a:rPr lang="de-DE" smtClean="0"/>
              <a:t>08.03.23</a:t>
            </a:fld>
            <a:endParaRPr lang="de-DE"/>
          </a:p>
        </p:txBody>
      </p:sp>
      <p:sp>
        <p:nvSpPr>
          <p:cNvPr id="6" name="Footer Placeholder 5"/>
          <p:cNvSpPr>
            <a:spLocks noGrp="1"/>
          </p:cNvSpPr>
          <p:nvPr>
            <p:ph type="ftr" sz="quarter" idx="11"/>
          </p:nvPr>
        </p:nvSpPr>
        <p:spPr/>
        <p:txBody>
          <a:bodyPr/>
          <a:lstStyle/>
          <a:p>
            <a:r>
              <a:rPr lang="de-DE"/>
              <a:t>Mion Construction Management</a:t>
            </a:r>
          </a:p>
        </p:txBody>
      </p:sp>
      <p:sp>
        <p:nvSpPr>
          <p:cNvPr id="7" name="Slide Number Placeholder 6"/>
          <p:cNvSpPr>
            <a:spLocks noGrp="1"/>
          </p:cNvSpPr>
          <p:nvPr>
            <p:ph type="sldNum" sz="quarter" idx="12"/>
          </p:nvPr>
        </p:nvSpPr>
        <p:spPr/>
        <p:txBody>
          <a:bodyPr/>
          <a:lstStyle/>
          <a:p>
            <a:fld id="{FD152FEF-96A6-4F1D-8860-DAE8183A6111}" type="slidenum">
              <a:rPr lang="de-DE" smtClean="0"/>
              <a:t>‹Nr.›</a:t>
            </a:fld>
            <a:endParaRPr lang="de-DE"/>
          </a:p>
        </p:txBody>
      </p:sp>
    </p:spTree>
    <p:extLst>
      <p:ext uri="{BB962C8B-B14F-4D97-AF65-F5344CB8AC3E}">
        <p14:creationId xmlns:p14="http://schemas.microsoft.com/office/powerpoint/2010/main" val="147821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6D6C80A0-30F2-4723-B3C9-F18FBDE1C752}"/>
              </a:ext>
            </a:extLst>
          </p:cNvPr>
          <p:cNvGraphicFramePr>
            <a:graphicFrameLocks noChangeAspect="1"/>
          </p:cNvGraphicFramePr>
          <p:nvPr userDrawn="1">
            <p:custDataLst>
              <p:tags r:id="rId13"/>
            </p:custDataLst>
            <p:extLst>
              <p:ext uri="{D42A27DB-BD31-4B8C-83A1-F6EECF244321}">
                <p14:modId xmlns:p14="http://schemas.microsoft.com/office/powerpoint/2010/main" val="20943436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4" imgW="471" imgH="470" progId="TCLayout.ActiveDocument.1">
                  <p:embed/>
                </p:oleObj>
              </mc:Choice>
              <mc:Fallback>
                <p:oleObj name="think-cell Folie" r:id="rId14" imgW="471" imgH="470"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A3079-3FEA-4023-A720-14BCE75030AE}" type="datetime1">
              <a:rPr lang="de-DE" smtClean="0"/>
              <a:t>08.03.23</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Mion Construction Management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52FEF-96A6-4F1D-8860-DAE8183A6111}" type="slidenum">
              <a:rPr lang="de-DE" smtClean="0"/>
              <a:t>‹Nr.›</a:t>
            </a:fld>
            <a:endParaRPr lang="de-DE"/>
          </a:p>
        </p:txBody>
      </p:sp>
    </p:spTree>
    <p:extLst>
      <p:ext uri="{BB962C8B-B14F-4D97-AF65-F5344CB8AC3E}">
        <p14:creationId xmlns:p14="http://schemas.microsoft.com/office/powerpoint/2010/main" val="3749376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3.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7.jpg"/><Relationship Id="rId5" Type="http://schemas.openxmlformats.org/officeDocument/2006/relationships/image" Target="../media/image3.pn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hyperlink" Target="http://www.mion-cm.de/" TargetMode="External"/><Relationship Id="rId7" Type="http://schemas.openxmlformats.org/officeDocument/2006/relationships/image" Target="../media/image20.jpeg"/><Relationship Id="rId2" Type="http://schemas.openxmlformats.org/officeDocument/2006/relationships/hyperlink" Target="mailto:holger.mion@mion-cm.de" TargetMode="Externa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3.jpg"/><Relationship Id="rId5" Type="http://schemas.openxmlformats.org/officeDocument/2006/relationships/image" Target="../media/image3.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5.jpg"/><Relationship Id="rId5" Type="http://schemas.openxmlformats.org/officeDocument/2006/relationships/image" Target="../media/image3.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6.jpg"/><Relationship Id="rId5" Type="http://schemas.openxmlformats.org/officeDocument/2006/relationships/image" Target="../media/image3.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AECE50-FE30-4489-AF35-5D7394F536CF}"/>
              </a:ext>
            </a:extLst>
          </p:cNvPr>
          <p:cNvSpPr>
            <a:spLocks noGrp="1"/>
          </p:cNvSpPr>
          <p:nvPr>
            <p:ph type="ctrTitle"/>
          </p:nvPr>
        </p:nvSpPr>
        <p:spPr>
          <a:xfrm>
            <a:off x="657679" y="553563"/>
            <a:ext cx="10876641" cy="1540037"/>
          </a:xfrm>
          <a:noFill/>
        </p:spPr>
        <p:txBody>
          <a:bodyPr>
            <a:normAutofit fontScale="90000"/>
          </a:bodyPr>
          <a:lstStyle/>
          <a:p>
            <a:r>
              <a:rPr lang="de-DE" sz="4200" dirty="0">
                <a:latin typeface="Arial Black" panose="020B0A04020102020204" pitchFamily="34" charset="0"/>
              </a:rPr>
              <a:t>Firmenpräsentation </a:t>
            </a:r>
            <a:br>
              <a:rPr lang="de-DE" sz="4200" dirty="0">
                <a:latin typeface="Arial Black" panose="020B0A04020102020204" pitchFamily="34" charset="0"/>
              </a:rPr>
            </a:br>
            <a:r>
              <a:rPr lang="de-DE" sz="4200" dirty="0">
                <a:latin typeface="Arial Black" panose="020B0A04020102020204" pitchFamily="34" charset="0"/>
              </a:rPr>
              <a:t>Schwerpunkt Industriemontage</a:t>
            </a:r>
            <a:br>
              <a:rPr lang="de-DE" sz="4200" dirty="0">
                <a:latin typeface="Arial Black" panose="020B0A04020102020204" pitchFamily="34" charset="0"/>
              </a:rPr>
            </a:br>
            <a:endParaRPr lang="de-DE" sz="4200" dirty="0">
              <a:latin typeface="Arial Black" panose="020B0A04020102020204" pitchFamily="34" charset="0"/>
            </a:endParaRPr>
          </a:p>
        </p:txBody>
      </p:sp>
      <p:sp>
        <p:nvSpPr>
          <p:cNvPr id="3" name="Untertitel 2">
            <a:extLst>
              <a:ext uri="{FF2B5EF4-FFF2-40B4-BE49-F238E27FC236}">
                <a16:creationId xmlns:a16="http://schemas.microsoft.com/office/drawing/2014/main" id="{67D8F608-3B41-444C-81A5-D75B1EF2327A}"/>
              </a:ext>
            </a:extLst>
          </p:cNvPr>
          <p:cNvSpPr>
            <a:spLocks noGrp="1"/>
          </p:cNvSpPr>
          <p:nvPr>
            <p:ph type="subTitle" idx="1"/>
          </p:nvPr>
        </p:nvSpPr>
        <p:spPr>
          <a:xfrm>
            <a:off x="652750" y="4545874"/>
            <a:ext cx="4806184" cy="1672046"/>
          </a:xfrm>
          <a:noFill/>
        </p:spPr>
        <p:txBody>
          <a:bodyPr>
            <a:normAutofit/>
          </a:bodyPr>
          <a:lstStyle/>
          <a:p>
            <a:pPr algn="l"/>
            <a:r>
              <a:rPr lang="de-DE" sz="2800" dirty="0">
                <a:solidFill>
                  <a:schemeClr val="bg1"/>
                </a:solidFill>
              </a:rPr>
              <a:t> </a:t>
            </a:r>
          </a:p>
        </p:txBody>
      </p:sp>
      <p:pic>
        <p:nvPicPr>
          <p:cNvPr id="4" name="Grafik 3">
            <a:extLst>
              <a:ext uri="{FF2B5EF4-FFF2-40B4-BE49-F238E27FC236}">
                <a16:creationId xmlns:a16="http://schemas.microsoft.com/office/drawing/2014/main" id="{28249952-2C3F-486D-904E-D4AC00DD3D5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015409" y="1853912"/>
            <a:ext cx="4536120" cy="4760316"/>
          </a:xfrm>
          <a:prstGeom prst="rect">
            <a:avLst/>
          </a:prstGeom>
        </p:spPr>
      </p:pic>
    </p:spTree>
    <p:extLst>
      <p:ext uri="{BB962C8B-B14F-4D97-AF65-F5344CB8AC3E}">
        <p14:creationId xmlns:p14="http://schemas.microsoft.com/office/powerpoint/2010/main" val="2162099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7B281EA8-F62F-4DF5-B595-E2D0DC9F8C3D}"/>
              </a:ext>
            </a:extLst>
          </p:cNvPr>
          <p:cNvGraphicFramePr>
            <a:graphicFrameLocks noChangeAspect="1"/>
          </p:cNvGraphicFramePr>
          <p:nvPr>
            <p:custDataLst>
              <p:tags r:id="rId1"/>
            </p:custDataLst>
            <p:extLst>
              <p:ext uri="{D42A27DB-BD31-4B8C-83A1-F6EECF244321}">
                <p14:modId xmlns:p14="http://schemas.microsoft.com/office/powerpoint/2010/main" val="26321919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71" imgH="470" progId="TCLayout.ActiveDocument.1">
                  <p:embed/>
                </p:oleObj>
              </mc:Choice>
              <mc:Fallback>
                <p:oleObj name="think-cell Folie" r:id="rId3" imgW="471" imgH="47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68C8D4C-512E-4B82-AE28-A0D3A048DF6E}"/>
              </a:ext>
            </a:extLst>
          </p:cNvPr>
          <p:cNvSpPr>
            <a:spLocks noGrp="1"/>
          </p:cNvSpPr>
          <p:nvPr>
            <p:ph type="title"/>
          </p:nvPr>
        </p:nvSpPr>
        <p:spPr>
          <a:xfrm>
            <a:off x="480391" y="720570"/>
            <a:ext cx="10515600" cy="3686678"/>
          </a:xfrm>
        </p:spPr>
        <p:txBody>
          <a:bodyPr vert="horz">
            <a:normAutofit/>
          </a:bodyPr>
          <a:lstStyle/>
          <a:p>
            <a:r>
              <a:rPr lang="de-DE" sz="4000" dirty="0">
                <a:latin typeface="+mn-lt"/>
              </a:rPr>
              <a:t>Erfolgreiche Projekte haben wir </a:t>
            </a:r>
            <a:r>
              <a:rPr lang="de-DE" sz="4000" dirty="0" err="1">
                <a:latin typeface="+mn-lt"/>
              </a:rPr>
              <a:t>u.a</a:t>
            </a:r>
            <a:r>
              <a:rPr lang="de-DE" sz="4000" dirty="0">
                <a:latin typeface="+mn-lt"/>
              </a:rPr>
              <a:t> für folgende Partner durchgeführt:</a:t>
            </a:r>
            <a:br>
              <a:rPr lang="de-DE" sz="4000" dirty="0">
                <a:latin typeface="+mn-lt"/>
              </a:rPr>
            </a:br>
            <a:br>
              <a:rPr lang="de-DE" sz="4000" dirty="0">
                <a:latin typeface="+mn-lt"/>
              </a:rPr>
            </a:br>
            <a:br>
              <a:rPr lang="de-DE" sz="4000" dirty="0">
                <a:latin typeface="+mn-lt"/>
              </a:rPr>
            </a:br>
            <a:br>
              <a:rPr lang="de-DE" sz="4000" dirty="0">
                <a:latin typeface="+mn-lt"/>
              </a:rPr>
            </a:br>
            <a:endParaRPr lang="de-DE" dirty="0"/>
          </a:p>
        </p:txBody>
      </p:sp>
      <p:sp>
        <p:nvSpPr>
          <p:cNvPr id="3" name="Inhaltsplatzhalter 2">
            <a:extLst>
              <a:ext uri="{FF2B5EF4-FFF2-40B4-BE49-F238E27FC236}">
                <a16:creationId xmlns:a16="http://schemas.microsoft.com/office/drawing/2014/main" id="{FD0C968F-D127-442F-97CC-390FE73787B5}"/>
              </a:ext>
            </a:extLst>
          </p:cNvPr>
          <p:cNvSpPr>
            <a:spLocks noGrp="1"/>
          </p:cNvSpPr>
          <p:nvPr>
            <p:ph idx="1"/>
          </p:nvPr>
        </p:nvSpPr>
        <p:spPr>
          <a:xfrm>
            <a:off x="0" y="6162261"/>
            <a:ext cx="6096000" cy="695740"/>
          </a:xfrm>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r>
              <a:rPr lang="de-DE" sz="1800" dirty="0">
                <a:solidFill>
                  <a:schemeClr val="accent1">
                    <a:lumMod val="50000"/>
                  </a:schemeClr>
                </a:solidFill>
                <a:latin typeface="Arial" panose="020B0604020202020204" pitchFamily="34" charset="0"/>
                <a:cs typeface="Arial" panose="020B0604020202020204" pitchFamily="34" charset="0"/>
              </a:rPr>
              <a:t>Oberbauleitung/Bauleitung         </a:t>
            </a:r>
          </a:p>
          <a:p>
            <a:r>
              <a:rPr lang="de-DE" sz="1800" dirty="0">
                <a:solidFill>
                  <a:schemeClr val="accent1">
                    <a:lumMod val="50000"/>
                  </a:schemeClr>
                </a:solidFill>
                <a:latin typeface="Arial" panose="020B0604020202020204" pitchFamily="34" charset="0"/>
                <a:cs typeface="Arial" panose="020B0604020202020204" pitchFamily="34" charset="0"/>
              </a:rPr>
              <a:t>HSE</a:t>
            </a:r>
          </a:p>
        </p:txBody>
      </p:sp>
      <p:sp>
        <p:nvSpPr>
          <p:cNvPr id="6" name="Inhaltsplatzhalter 2">
            <a:extLst>
              <a:ext uri="{FF2B5EF4-FFF2-40B4-BE49-F238E27FC236}">
                <a16:creationId xmlns:a16="http://schemas.microsoft.com/office/drawing/2014/main" id="{7B62F137-5D97-4DC2-9583-47B85A75FE1B}"/>
              </a:ext>
            </a:extLst>
          </p:cNvPr>
          <p:cNvSpPr txBox="1">
            <a:spLocks/>
          </p:cNvSpPr>
          <p:nvPr/>
        </p:nvSpPr>
        <p:spPr>
          <a:xfrm>
            <a:off x="5976730" y="6162260"/>
            <a:ext cx="6215271" cy="6957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de-DE" sz="1800" dirty="0">
                <a:solidFill>
                  <a:schemeClr val="accent1">
                    <a:lumMod val="50000"/>
                  </a:schemeClr>
                </a:solidFill>
                <a:latin typeface="Arial" panose="020B0604020202020204" pitchFamily="34" charset="0"/>
                <a:cs typeface="Arial" panose="020B0604020202020204" pitchFamily="34" charset="0"/>
              </a:rPr>
              <a:t>Industriemontage             </a:t>
            </a:r>
          </a:p>
          <a:p>
            <a:r>
              <a:rPr lang="de-DE" sz="1800" dirty="0">
                <a:solidFill>
                  <a:schemeClr val="accent1">
                    <a:lumMod val="50000"/>
                  </a:schemeClr>
                </a:solidFill>
                <a:latin typeface="Arial" panose="020B0604020202020204" pitchFamily="34" charset="0"/>
                <a:cs typeface="Arial" panose="020B0604020202020204" pitchFamily="34" charset="0"/>
              </a:rPr>
              <a:t>Coaching</a:t>
            </a:r>
          </a:p>
        </p:txBody>
      </p:sp>
      <p:sp>
        <p:nvSpPr>
          <p:cNvPr id="7" name="Textfeld 6">
            <a:extLst>
              <a:ext uri="{FF2B5EF4-FFF2-40B4-BE49-F238E27FC236}">
                <a16:creationId xmlns:a16="http://schemas.microsoft.com/office/drawing/2014/main" id="{F312752B-0706-4DBF-B282-97CF1653A7DD}"/>
              </a:ext>
            </a:extLst>
          </p:cNvPr>
          <p:cNvSpPr txBox="1"/>
          <p:nvPr/>
        </p:nvSpPr>
        <p:spPr>
          <a:xfrm>
            <a:off x="0" y="0"/>
            <a:ext cx="10688408"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de-DE" dirty="0">
                <a:solidFill>
                  <a:schemeClr val="accent1">
                    <a:lumMod val="50000"/>
                  </a:schemeClr>
                </a:solidFill>
                <a:latin typeface="Arial" panose="020B0604020202020204" pitchFamily="34" charset="0"/>
                <a:cs typeface="Arial" panose="020B0604020202020204" pitchFamily="34" charset="0"/>
              </a:rPr>
              <a:t>Mion-Construction-Management</a:t>
            </a:r>
          </a:p>
        </p:txBody>
      </p:sp>
      <p:pic>
        <p:nvPicPr>
          <p:cNvPr id="8" name="Grafik 7">
            <a:extLst>
              <a:ext uri="{FF2B5EF4-FFF2-40B4-BE49-F238E27FC236}">
                <a16:creationId xmlns:a16="http://schemas.microsoft.com/office/drawing/2014/main" id="{C237E4B7-523C-419E-9B86-482227D5831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688408" y="-38273"/>
            <a:ext cx="1503592" cy="1688165"/>
          </a:xfrm>
          <a:prstGeom prst="rect">
            <a:avLst/>
          </a:prstGeom>
        </p:spPr>
      </p:pic>
      <p:sp>
        <p:nvSpPr>
          <p:cNvPr id="4" name="Textfeld 3">
            <a:extLst>
              <a:ext uri="{FF2B5EF4-FFF2-40B4-BE49-F238E27FC236}">
                <a16:creationId xmlns:a16="http://schemas.microsoft.com/office/drawing/2014/main" id="{CA3F1B88-ECAF-4377-9DD3-DEE387B7EDEE}"/>
              </a:ext>
            </a:extLst>
          </p:cNvPr>
          <p:cNvSpPr txBox="1"/>
          <p:nvPr/>
        </p:nvSpPr>
        <p:spPr>
          <a:xfrm>
            <a:off x="1457739" y="2396003"/>
            <a:ext cx="4664765" cy="3908762"/>
          </a:xfrm>
          <a:prstGeom prst="rect">
            <a:avLst/>
          </a:prstGeom>
          <a:noFill/>
        </p:spPr>
        <p:txBody>
          <a:bodyPr wrap="square" rtlCol="0">
            <a:spAutoFit/>
          </a:bodyPr>
          <a:lstStyle/>
          <a:p>
            <a:pPr marL="285750" indent="-285750">
              <a:buFont typeface="Arial" panose="020B0604020202020204" pitchFamily="34" charset="0"/>
              <a:buChar char="•"/>
            </a:pPr>
            <a:r>
              <a:rPr lang="de-DE" sz="3600" dirty="0"/>
              <a:t>3M</a:t>
            </a:r>
          </a:p>
          <a:p>
            <a:pPr marL="285750" indent="-285750">
              <a:buFont typeface="Arial" panose="020B0604020202020204" pitchFamily="34" charset="0"/>
              <a:buChar char="•"/>
            </a:pPr>
            <a:r>
              <a:rPr lang="de-DE" sz="3600" dirty="0"/>
              <a:t>Bayern Oil</a:t>
            </a:r>
          </a:p>
          <a:p>
            <a:pPr marL="285750" indent="-285750">
              <a:buFont typeface="Arial" panose="020B0604020202020204" pitchFamily="34" charset="0"/>
              <a:buChar char="•"/>
            </a:pPr>
            <a:r>
              <a:rPr lang="de-DE" sz="3600" dirty="0"/>
              <a:t>BP</a:t>
            </a:r>
          </a:p>
          <a:p>
            <a:pPr marL="285750" indent="-285750">
              <a:buFont typeface="Arial" panose="020B0604020202020204" pitchFamily="34" charset="0"/>
              <a:buChar char="•"/>
            </a:pPr>
            <a:r>
              <a:rPr lang="de-DE" sz="3600" dirty="0"/>
              <a:t>Dynasafe</a:t>
            </a:r>
          </a:p>
          <a:p>
            <a:pPr marL="285750" indent="-285750">
              <a:buFont typeface="Arial" panose="020B0604020202020204" pitchFamily="34" charset="0"/>
              <a:buChar char="•"/>
            </a:pPr>
            <a:r>
              <a:rPr lang="de-DE" sz="3600" dirty="0"/>
              <a:t>Enexio</a:t>
            </a:r>
          </a:p>
          <a:p>
            <a:pPr marL="285750" indent="-285750">
              <a:buFont typeface="Arial" panose="020B0604020202020204" pitchFamily="34" charset="0"/>
              <a:buChar char="•"/>
            </a:pPr>
            <a:r>
              <a:rPr lang="de-DE" sz="3600" dirty="0"/>
              <a:t>Hamon</a:t>
            </a:r>
          </a:p>
          <a:p>
            <a:pPr marL="285750" indent="-285750">
              <a:buFont typeface="Arial" panose="020B0604020202020204" pitchFamily="34" charset="0"/>
              <a:buChar char="•"/>
            </a:pPr>
            <a:endParaRPr lang="de-DE" sz="3200" dirty="0"/>
          </a:p>
        </p:txBody>
      </p:sp>
      <p:sp>
        <p:nvSpPr>
          <p:cNvPr id="5" name="Textfeld 4">
            <a:extLst>
              <a:ext uri="{FF2B5EF4-FFF2-40B4-BE49-F238E27FC236}">
                <a16:creationId xmlns:a16="http://schemas.microsoft.com/office/drawing/2014/main" id="{EBE02346-BD62-47A8-B286-F6D4DB31880B}"/>
              </a:ext>
            </a:extLst>
          </p:cNvPr>
          <p:cNvSpPr txBox="1"/>
          <p:nvPr/>
        </p:nvSpPr>
        <p:spPr>
          <a:xfrm>
            <a:off x="5994952" y="2307745"/>
            <a:ext cx="5102087" cy="3170099"/>
          </a:xfrm>
          <a:prstGeom prst="rect">
            <a:avLst/>
          </a:prstGeom>
          <a:noFill/>
        </p:spPr>
        <p:txBody>
          <a:bodyPr wrap="square" rtlCol="0">
            <a:spAutoFit/>
          </a:bodyPr>
          <a:lstStyle/>
          <a:p>
            <a:pPr marL="285750" indent="-285750">
              <a:buFont typeface="Arial" panose="020B0604020202020204" pitchFamily="34" charset="0"/>
              <a:buChar char="•"/>
            </a:pPr>
            <a:r>
              <a:rPr lang="de-DE" sz="4000" dirty="0"/>
              <a:t>RWE</a:t>
            </a:r>
          </a:p>
          <a:p>
            <a:pPr marL="285750" indent="-285750">
              <a:buFont typeface="Arial" panose="020B0604020202020204" pitchFamily="34" charset="0"/>
              <a:buChar char="•"/>
            </a:pPr>
            <a:r>
              <a:rPr lang="de-DE" sz="4000" dirty="0"/>
              <a:t>Shell</a:t>
            </a:r>
          </a:p>
          <a:p>
            <a:pPr marL="285750" indent="-285750">
              <a:buFont typeface="Arial" panose="020B0604020202020204" pitchFamily="34" charset="0"/>
              <a:buChar char="•"/>
            </a:pPr>
            <a:r>
              <a:rPr lang="de-DE" sz="4000" dirty="0"/>
              <a:t>US-Militär</a:t>
            </a:r>
          </a:p>
          <a:p>
            <a:pPr marL="285750" indent="-285750">
              <a:buFont typeface="Arial" panose="020B0604020202020204" pitchFamily="34" charset="0"/>
              <a:buChar char="•"/>
            </a:pPr>
            <a:r>
              <a:rPr lang="de-DE" sz="3600" dirty="0"/>
              <a:t>Vattenfall</a:t>
            </a:r>
          </a:p>
          <a:p>
            <a:pPr marL="285750" indent="-285750">
              <a:buFont typeface="Arial" panose="020B0604020202020204" pitchFamily="34" charset="0"/>
              <a:buChar char="•"/>
            </a:pPr>
            <a:r>
              <a:rPr lang="de-DE" sz="4000" dirty="0"/>
              <a:t>Yara</a:t>
            </a:r>
          </a:p>
        </p:txBody>
      </p:sp>
    </p:spTree>
    <p:extLst>
      <p:ext uri="{BB962C8B-B14F-4D97-AF65-F5344CB8AC3E}">
        <p14:creationId xmlns:p14="http://schemas.microsoft.com/office/powerpoint/2010/main" val="1854555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92CE00C9-501F-4FEB-8EC5-A314B3158A06}"/>
              </a:ext>
            </a:extLst>
          </p:cNvPr>
          <p:cNvGraphicFramePr>
            <a:graphicFrameLocks noChangeAspect="1"/>
          </p:cNvGraphicFramePr>
          <p:nvPr>
            <p:custDataLst>
              <p:tags r:id="rId1"/>
            </p:custDataLst>
            <p:extLst>
              <p:ext uri="{D42A27DB-BD31-4B8C-83A1-F6EECF244321}">
                <p14:modId xmlns:p14="http://schemas.microsoft.com/office/powerpoint/2010/main" val="41116750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71" imgH="470" progId="TCLayout.ActiveDocument.1">
                  <p:embed/>
                </p:oleObj>
              </mc:Choice>
              <mc:Fallback>
                <p:oleObj name="think-cell Folie" r:id="rId3" imgW="471" imgH="47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FD0C968F-D127-442F-97CC-390FE73787B5}"/>
              </a:ext>
            </a:extLst>
          </p:cNvPr>
          <p:cNvSpPr>
            <a:spLocks noGrp="1"/>
          </p:cNvSpPr>
          <p:nvPr>
            <p:ph idx="1"/>
          </p:nvPr>
        </p:nvSpPr>
        <p:spPr>
          <a:xfrm>
            <a:off x="0" y="6162261"/>
            <a:ext cx="6096000" cy="695740"/>
          </a:xfrm>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r>
              <a:rPr lang="de-DE" sz="1800" dirty="0">
                <a:solidFill>
                  <a:schemeClr val="accent1">
                    <a:lumMod val="50000"/>
                  </a:schemeClr>
                </a:solidFill>
                <a:latin typeface="Arial" panose="020B0604020202020204" pitchFamily="34" charset="0"/>
                <a:cs typeface="Arial" panose="020B0604020202020204" pitchFamily="34" charset="0"/>
              </a:rPr>
              <a:t>Oberbauleitung/Bauleitung         </a:t>
            </a:r>
          </a:p>
          <a:p>
            <a:r>
              <a:rPr lang="de-DE" sz="1800" dirty="0">
                <a:solidFill>
                  <a:schemeClr val="accent1">
                    <a:lumMod val="50000"/>
                  </a:schemeClr>
                </a:solidFill>
                <a:latin typeface="Arial" panose="020B0604020202020204" pitchFamily="34" charset="0"/>
                <a:cs typeface="Arial" panose="020B0604020202020204" pitchFamily="34" charset="0"/>
              </a:rPr>
              <a:t>HSE</a:t>
            </a:r>
          </a:p>
        </p:txBody>
      </p:sp>
      <p:sp>
        <p:nvSpPr>
          <p:cNvPr id="6" name="Inhaltsplatzhalter 2">
            <a:extLst>
              <a:ext uri="{FF2B5EF4-FFF2-40B4-BE49-F238E27FC236}">
                <a16:creationId xmlns:a16="http://schemas.microsoft.com/office/drawing/2014/main" id="{7B62F137-5D97-4DC2-9583-47B85A75FE1B}"/>
              </a:ext>
            </a:extLst>
          </p:cNvPr>
          <p:cNvSpPr txBox="1">
            <a:spLocks/>
          </p:cNvSpPr>
          <p:nvPr/>
        </p:nvSpPr>
        <p:spPr>
          <a:xfrm>
            <a:off x="5976730" y="6162260"/>
            <a:ext cx="6215271" cy="6957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de-DE" sz="1800" dirty="0">
                <a:solidFill>
                  <a:schemeClr val="accent1">
                    <a:lumMod val="50000"/>
                  </a:schemeClr>
                </a:solidFill>
                <a:latin typeface="Arial" panose="020B0604020202020204" pitchFamily="34" charset="0"/>
                <a:cs typeface="Arial" panose="020B0604020202020204" pitchFamily="34" charset="0"/>
              </a:rPr>
              <a:t>Industriemontage             </a:t>
            </a:r>
          </a:p>
          <a:p>
            <a:r>
              <a:rPr lang="de-DE" sz="1800" dirty="0">
                <a:solidFill>
                  <a:schemeClr val="accent1">
                    <a:lumMod val="50000"/>
                  </a:schemeClr>
                </a:solidFill>
                <a:latin typeface="Arial" panose="020B0604020202020204" pitchFamily="34" charset="0"/>
                <a:cs typeface="Arial" panose="020B0604020202020204" pitchFamily="34" charset="0"/>
              </a:rPr>
              <a:t>Coaching</a:t>
            </a:r>
          </a:p>
        </p:txBody>
      </p:sp>
      <p:sp>
        <p:nvSpPr>
          <p:cNvPr id="7" name="Textfeld 6">
            <a:extLst>
              <a:ext uri="{FF2B5EF4-FFF2-40B4-BE49-F238E27FC236}">
                <a16:creationId xmlns:a16="http://schemas.microsoft.com/office/drawing/2014/main" id="{F312752B-0706-4DBF-B282-97CF1653A7DD}"/>
              </a:ext>
            </a:extLst>
          </p:cNvPr>
          <p:cNvSpPr txBox="1"/>
          <p:nvPr/>
        </p:nvSpPr>
        <p:spPr>
          <a:xfrm>
            <a:off x="0" y="0"/>
            <a:ext cx="10688408"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de-DE" dirty="0">
                <a:solidFill>
                  <a:schemeClr val="accent1">
                    <a:lumMod val="50000"/>
                  </a:schemeClr>
                </a:solidFill>
                <a:latin typeface="Arial" panose="020B0604020202020204" pitchFamily="34" charset="0"/>
                <a:cs typeface="Arial" panose="020B0604020202020204" pitchFamily="34" charset="0"/>
              </a:rPr>
              <a:t>Mion-Construction-Management</a:t>
            </a:r>
          </a:p>
        </p:txBody>
      </p:sp>
      <p:pic>
        <p:nvPicPr>
          <p:cNvPr id="8" name="Grafik 7">
            <a:extLst>
              <a:ext uri="{FF2B5EF4-FFF2-40B4-BE49-F238E27FC236}">
                <a16:creationId xmlns:a16="http://schemas.microsoft.com/office/drawing/2014/main" id="{C237E4B7-523C-419E-9B86-482227D5831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688408" y="-38273"/>
            <a:ext cx="1503592" cy="1688165"/>
          </a:xfrm>
          <a:prstGeom prst="rect">
            <a:avLst/>
          </a:prstGeom>
        </p:spPr>
      </p:pic>
      <p:pic>
        <p:nvPicPr>
          <p:cNvPr id="9" name="Grafik 8" descr="Ein Bild, das Person, Wand, drinnen, Anzug enthält.&#10;&#10;Automatisch generierte Beschreibung">
            <a:extLst>
              <a:ext uri="{FF2B5EF4-FFF2-40B4-BE49-F238E27FC236}">
                <a16:creationId xmlns:a16="http://schemas.microsoft.com/office/drawing/2014/main" id="{4EE4A981-8307-49D0-A226-F28B713BFAB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069272" y="357598"/>
            <a:ext cx="3619136" cy="5804661"/>
          </a:xfrm>
          <a:prstGeom prst="rect">
            <a:avLst/>
          </a:prstGeom>
        </p:spPr>
      </p:pic>
      <p:sp>
        <p:nvSpPr>
          <p:cNvPr id="12" name="Textfeld 11">
            <a:extLst>
              <a:ext uri="{FF2B5EF4-FFF2-40B4-BE49-F238E27FC236}">
                <a16:creationId xmlns:a16="http://schemas.microsoft.com/office/drawing/2014/main" id="{262E1374-3A47-4B7A-9E98-80ECAB66B194}"/>
              </a:ext>
            </a:extLst>
          </p:cNvPr>
          <p:cNvSpPr txBox="1"/>
          <p:nvPr/>
        </p:nvSpPr>
        <p:spPr>
          <a:xfrm>
            <a:off x="348713" y="635431"/>
            <a:ext cx="5966846" cy="5262979"/>
          </a:xfrm>
          <a:prstGeom prst="rect">
            <a:avLst/>
          </a:prstGeom>
          <a:noFill/>
        </p:spPr>
        <p:txBody>
          <a:bodyPr wrap="square" rtlCol="0">
            <a:spAutoFit/>
          </a:bodyPr>
          <a:lstStyle/>
          <a:p>
            <a:pPr marL="285750" indent="-285750">
              <a:buFont typeface="Wingdings" panose="05000000000000000000" pitchFamily="2" charset="2"/>
              <a:buChar char="Ø"/>
            </a:pPr>
            <a:r>
              <a:rPr lang="de-DE" sz="2400" dirty="0"/>
              <a:t>Ich bin als Fachkraft für Arbeitssicherheit von der Universität Kaiserslautern zertifiziert</a:t>
            </a:r>
          </a:p>
          <a:p>
            <a:pPr marL="285750" indent="-285750">
              <a:buFont typeface="Wingdings" panose="05000000000000000000" pitchFamily="2" charset="2"/>
              <a:buChar char="Ø"/>
            </a:pPr>
            <a:endParaRPr lang="de-DE" sz="2400" dirty="0"/>
          </a:p>
          <a:p>
            <a:pPr marL="285750" indent="-285750">
              <a:buFont typeface="Wingdings" panose="05000000000000000000" pitchFamily="2" charset="2"/>
              <a:buChar char="Ø"/>
            </a:pPr>
            <a:r>
              <a:rPr lang="de-DE" sz="2400" dirty="0"/>
              <a:t>Ich unterrichte als Dozent an der IHK mittlerer Niederrhein und bilde dort Bauleiter aus</a:t>
            </a:r>
          </a:p>
          <a:p>
            <a:pPr marL="285750" indent="-285750">
              <a:buFont typeface="Wingdings" panose="05000000000000000000" pitchFamily="2" charset="2"/>
              <a:buChar char="Ø"/>
            </a:pPr>
            <a:endParaRPr lang="de-DE" sz="2400" dirty="0"/>
          </a:p>
          <a:p>
            <a:pPr marL="285750" indent="-285750">
              <a:buFont typeface="Wingdings" panose="05000000000000000000" pitchFamily="2" charset="2"/>
              <a:buChar char="Ø"/>
            </a:pPr>
            <a:r>
              <a:rPr lang="de-DE" sz="2400" dirty="0"/>
              <a:t>Aktuell schreibe ich ein Buch über die praktische Bauleitung</a:t>
            </a:r>
          </a:p>
          <a:p>
            <a:pPr marL="285750" indent="-285750">
              <a:buFont typeface="Wingdings" panose="05000000000000000000" pitchFamily="2" charset="2"/>
              <a:buChar char="Ø"/>
            </a:pPr>
            <a:endParaRPr lang="de-DE" sz="2400" dirty="0"/>
          </a:p>
          <a:p>
            <a:pPr marL="285750" indent="-285750">
              <a:buFont typeface="Wingdings" panose="05000000000000000000" pitchFamily="2" charset="2"/>
              <a:buChar char="Ø"/>
            </a:pPr>
            <a:r>
              <a:rPr lang="de-DE" sz="2400" dirty="0"/>
              <a:t>Ich bin Fördermitglied der technischen Akademie Süd-West e.V., sowie Mitglied im </a:t>
            </a:r>
            <a:r>
              <a:rPr lang="de-DE" sz="2400"/>
              <a:t>VDSI und im VDI</a:t>
            </a:r>
            <a:endParaRPr lang="de-DE" sz="2400" dirty="0"/>
          </a:p>
        </p:txBody>
      </p:sp>
    </p:spTree>
    <p:extLst>
      <p:ext uri="{BB962C8B-B14F-4D97-AF65-F5344CB8AC3E}">
        <p14:creationId xmlns:p14="http://schemas.microsoft.com/office/powerpoint/2010/main" val="570505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8C8D4C-512E-4B82-AE28-A0D3A048DF6E}"/>
              </a:ext>
            </a:extLst>
          </p:cNvPr>
          <p:cNvSpPr>
            <a:spLocks noGrp="1"/>
          </p:cNvSpPr>
          <p:nvPr>
            <p:ph type="title"/>
          </p:nvPr>
        </p:nvSpPr>
        <p:spPr>
          <a:xfrm>
            <a:off x="387626" y="606283"/>
            <a:ext cx="4303644" cy="5383700"/>
          </a:xfrm>
        </p:spPr>
        <p:txBody>
          <a:bodyPr>
            <a:normAutofit/>
          </a:bodyPr>
          <a:lstStyle/>
          <a:p>
            <a:r>
              <a:rPr lang="de-DE" dirty="0"/>
              <a:t>Kontakt:</a:t>
            </a:r>
            <a:br>
              <a:rPr lang="de-DE" dirty="0"/>
            </a:br>
            <a:br>
              <a:rPr lang="de-DE" dirty="0"/>
            </a:br>
            <a:r>
              <a:rPr lang="de-DE" sz="2200" dirty="0"/>
              <a:t>Mion Construction Management</a:t>
            </a:r>
            <a:br>
              <a:rPr lang="de-DE" sz="2200" dirty="0"/>
            </a:br>
            <a:r>
              <a:rPr lang="de-DE" sz="2200" dirty="0"/>
              <a:t>Siestedde 18</a:t>
            </a:r>
            <a:br>
              <a:rPr lang="de-DE" sz="2200" dirty="0"/>
            </a:br>
            <a:r>
              <a:rPr lang="de-DE" sz="2200" dirty="0"/>
              <a:t>45661 Recklinghausen</a:t>
            </a:r>
            <a:br>
              <a:rPr lang="de-DE" sz="2200" dirty="0"/>
            </a:br>
            <a:br>
              <a:rPr lang="de-DE" sz="2200" dirty="0"/>
            </a:br>
            <a:r>
              <a:rPr lang="de-DE" sz="2200" dirty="0"/>
              <a:t>Tel.: +49 02361 950590</a:t>
            </a:r>
            <a:br>
              <a:rPr lang="de-DE" sz="2200" dirty="0"/>
            </a:br>
            <a:r>
              <a:rPr lang="de-DE" sz="2200" dirty="0"/>
              <a:t>Mobil: +49 172 9762525</a:t>
            </a:r>
            <a:br>
              <a:rPr lang="de-DE" sz="2200" dirty="0"/>
            </a:br>
            <a:br>
              <a:rPr lang="de-DE" sz="2200" dirty="0"/>
            </a:br>
            <a:r>
              <a:rPr lang="de-DE" sz="2200" dirty="0">
                <a:hlinkClick r:id="rId2"/>
              </a:rPr>
              <a:t>holger.mion@mion-cm.de</a:t>
            </a:r>
            <a:br>
              <a:rPr lang="de-DE" sz="2200" dirty="0"/>
            </a:br>
            <a:r>
              <a:rPr lang="de-DE" sz="2200" dirty="0">
                <a:hlinkClick r:id="rId3"/>
              </a:rPr>
              <a:t>www.mion-cm.de</a:t>
            </a:r>
            <a:br>
              <a:rPr lang="de-DE" dirty="0"/>
            </a:br>
            <a:endParaRPr lang="de-DE" dirty="0"/>
          </a:p>
        </p:txBody>
      </p:sp>
      <p:sp>
        <p:nvSpPr>
          <p:cNvPr id="3" name="Inhaltsplatzhalter 2">
            <a:extLst>
              <a:ext uri="{FF2B5EF4-FFF2-40B4-BE49-F238E27FC236}">
                <a16:creationId xmlns:a16="http://schemas.microsoft.com/office/drawing/2014/main" id="{FD0C968F-D127-442F-97CC-390FE73787B5}"/>
              </a:ext>
            </a:extLst>
          </p:cNvPr>
          <p:cNvSpPr>
            <a:spLocks noGrp="1"/>
          </p:cNvSpPr>
          <p:nvPr>
            <p:ph idx="1"/>
          </p:nvPr>
        </p:nvSpPr>
        <p:spPr>
          <a:xfrm>
            <a:off x="0" y="6162261"/>
            <a:ext cx="6096000" cy="695740"/>
          </a:xfrm>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r>
              <a:rPr lang="de-DE" sz="1800" dirty="0">
                <a:solidFill>
                  <a:schemeClr val="accent1">
                    <a:lumMod val="50000"/>
                  </a:schemeClr>
                </a:solidFill>
                <a:latin typeface="Arial" panose="020B0604020202020204" pitchFamily="34" charset="0"/>
                <a:cs typeface="Arial" panose="020B0604020202020204" pitchFamily="34" charset="0"/>
              </a:rPr>
              <a:t>Oberbauleitung/Bauleitung         </a:t>
            </a:r>
          </a:p>
          <a:p>
            <a:r>
              <a:rPr lang="de-DE" sz="1800" dirty="0">
                <a:solidFill>
                  <a:schemeClr val="accent1">
                    <a:lumMod val="50000"/>
                  </a:schemeClr>
                </a:solidFill>
                <a:latin typeface="Arial" panose="020B0604020202020204" pitchFamily="34" charset="0"/>
                <a:cs typeface="Arial" panose="020B0604020202020204" pitchFamily="34" charset="0"/>
              </a:rPr>
              <a:t>HSE</a:t>
            </a:r>
          </a:p>
        </p:txBody>
      </p:sp>
      <p:sp>
        <p:nvSpPr>
          <p:cNvPr id="6" name="Inhaltsplatzhalter 2">
            <a:extLst>
              <a:ext uri="{FF2B5EF4-FFF2-40B4-BE49-F238E27FC236}">
                <a16:creationId xmlns:a16="http://schemas.microsoft.com/office/drawing/2014/main" id="{7B62F137-5D97-4DC2-9583-47B85A75FE1B}"/>
              </a:ext>
            </a:extLst>
          </p:cNvPr>
          <p:cNvSpPr txBox="1">
            <a:spLocks/>
          </p:cNvSpPr>
          <p:nvPr/>
        </p:nvSpPr>
        <p:spPr>
          <a:xfrm>
            <a:off x="5976730" y="6162260"/>
            <a:ext cx="6215271" cy="6957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de-DE" sz="1800" dirty="0">
                <a:solidFill>
                  <a:schemeClr val="accent1">
                    <a:lumMod val="50000"/>
                  </a:schemeClr>
                </a:solidFill>
                <a:latin typeface="Arial" panose="020B0604020202020204" pitchFamily="34" charset="0"/>
                <a:cs typeface="Arial" panose="020B0604020202020204" pitchFamily="34" charset="0"/>
              </a:rPr>
              <a:t>Industriemontage             </a:t>
            </a:r>
          </a:p>
          <a:p>
            <a:r>
              <a:rPr lang="de-DE" sz="1800" dirty="0">
                <a:solidFill>
                  <a:schemeClr val="accent1">
                    <a:lumMod val="50000"/>
                  </a:schemeClr>
                </a:solidFill>
                <a:latin typeface="Arial" panose="020B0604020202020204" pitchFamily="34" charset="0"/>
                <a:cs typeface="Arial" panose="020B0604020202020204" pitchFamily="34" charset="0"/>
              </a:rPr>
              <a:t>Coaching</a:t>
            </a:r>
          </a:p>
        </p:txBody>
      </p:sp>
      <p:sp>
        <p:nvSpPr>
          <p:cNvPr id="7" name="Textfeld 6">
            <a:extLst>
              <a:ext uri="{FF2B5EF4-FFF2-40B4-BE49-F238E27FC236}">
                <a16:creationId xmlns:a16="http://schemas.microsoft.com/office/drawing/2014/main" id="{F312752B-0706-4DBF-B282-97CF1653A7DD}"/>
              </a:ext>
            </a:extLst>
          </p:cNvPr>
          <p:cNvSpPr txBox="1"/>
          <p:nvPr/>
        </p:nvSpPr>
        <p:spPr>
          <a:xfrm>
            <a:off x="0" y="0"/>
            <a:ext cx="10688408"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de-DE" dirty="0">
                <a:solidFill>
                  <a:schemeClr val="accent1">
                    <a:lumMod val="50000"/>
                  </a:schemeClr>
                </a:solidFill>
                <a:latin typeface="Arial" panose="020B0604020202020204" pitchFamily="34" charset="0"/>
                <a:cs typeface="Arial" panose="020B0604020202020204" pitchFamily="34" charset="0"/>
              </a:rPr>
              <a:t>Mion-Construction-Management</a:t>
            </a:r>
          </a:p>
        </p:txBody>
      </p:sp>
      <p:pic>
        <p:nvPicPr>
          <p:cNvPr id="8" name="Grafik 7">
            <a:extLst>
              <a:ext uri="{FF2B5EF4-FFF2-40B4-BE49-F238E27FC236}">
                <a16:creationId xmlns:a16="http://schemas.microsoft.com/office/drawing/2014/main" id="{C237E4B7-523C-419E-9B86-482227D5831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688408" y="-38273"/>
            <a:ext cx="1503592" cy="1688165"/>
          </a:xfrm>
          <a:prstGeom prst="rect">
            <a:avLst/>
          </a:prstGeom>
        </p:spPr>
      </p:pic>
      <p:pic>
        <p:nvPicPr>
          <p:cNvPr id="10" name="Grafik 9" descr="Ein Bild, das Himmel, Wasser, draußen, Fluss enthält.&#10;&#10;Automatisch generierte Beschreibung">
            <a:extLst>
              <a:ext uri="{FF2B5EF4-FFF2-40B4-BE49-F238E27FC236}">
                <a16:creationId xmlns:a16="http://schemas.microsoft.com/office/drawing/2014/main" id="{3CCCFBD0-27CA-466F-B410-07CD6264009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34185" y="624674"/>
            <a:ext cx="3735290" cy="2491409"/>
          </a:xfrm>
          <a:prstGeom prst="rect">
            <a:avLst/>
          </a:prstGeom>
        </p:spPr>
      </p:pic>
      <p:pic>
        <p:nvPicPr>
          <p:cNvPr id="12" name="Grafik 11" descr="Ein Bild, das Gebäude, draußen, Himmel, Turm enthält.&#10;&#10;Automatisch generierte Beschreibung">
            <a:extLst>
              <a:ext uri="{FF2B5EF4-FFF2-40B4-BE49-F238E27FC236}">
                <a16:creationId xmlns:a16="http://schemas.microsoft.com/office/drawing/2014/main" id="{EDAAE70F-78D0-4C6A-90AC-22D2703681FC}"/>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531578" y="3371425"/>
            <a:ext cx="3737897" cy="2491409"/>
          </a:xfrm>
          <a:prstGeom prst="rect">
            <a:avLst/>
          </a:prstGeom>
        </p:spPr>
      </p:pic>
      <p:pic>
        <p:nvPicPr>
          <p:cNvPr id="14" name="Grafik 13" descr="Ein Bild, das Transport, Rauch enthält.&#10;&#10;Automatisch generierte Beschreibung">
            <a:extLst>
              <a:ext uri="{FF2B5EF4-FFF2-40B4-BE49-F238E27FC236}">
                <a16:creationId xmlns:a16="http://schemas.microsoft.com/office/drawing/2014/main" id="{C3D03B09-47A0-4859-87AA-A6D6666CA763}"/>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rot="5400000">
            <a:off x="8321624" y="2357461"/>
            <a:ext cx="4129640" cy="3097230"/>
          </a:xfrm>
          <a:prstGeom prst="rect">
            <a:avLst/>
          </a:prstGeom>
        </p:spPr>
      </p:pic>
    </p:spTree>
    <p:extLst>
      <p:ext uri="{BB962C8B-B14F-4D97-AF65-F5344CB8AC3E}">
        <p14:creationId xmlns:p14="http://schemas.microsoft.com/office/powerpoint/2010/main" val="2748475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4B7BE9D-943F-4EC6-901C-AA8DDCF973CF}"/>
              </a:ext>
            </a:extLst>
          </p:cNvPr>
          <p:cNvGraphicFramePr>
            <a:graphicFrameLocks noChangeAspect="1"/>
          </p:cNvGraphicFramePr>
          <p:nvPr>
            <p:custDataLst>
              <p:tags r:id="rId1"/>
            </p:custDataLst>
            <p:extLst>
              <p:ext uri="{D42A27DB-BD31-4B8C-83A1-F6EECF244321}">
                <p14:modId xmlns:p14="http://schemas.microsoft.com/office/powerpoint/2010/main" val="17957047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71" imgH="470" progId="TCLayout.ActiveDocument.1">
                  <p:embed/>
                </p:oleObj>
              </mc:Choice>
              <mc:Fallback>
                <p:oleObj name="think-cell Folie" r:id="rId3" imgW="471" imgH="47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68C8D4C-512E-4B82-AE28-A0D3A048DF6E}"/>
              </a:ext>
            </a:extLst>
          </p:cNvPr>
          <p:cNvSpPr>
            <a:spLocks noGrp="1"/>
          </p:cNvSpPr>
          <p:nvPr>
            <p:ph type="title"/>
          </p:nvPr>
        </p:nvSpPr>
        <p:spPr>
          <a:xfrm>
            <a:off x="490330" y="407605"/>
            <a:ext cx="8547653" cy="5635386"/>
          </a:xfrm>
        </p:spPr>
        <p:txBody>
          <a:bodyPr vert="horz">
            <a:normAutofit fontScale="90000"/>
          </a:bodyPr>
          <a:lstStyle/>
          <a:p>
            <a:br>
              <a:rPr lang="de-DE" dirty="0"/>
            </a:br>
            <a:r>
              <a:rPr lang="de-DE" dirty="0"/>
              <a:t>Seit 2015 arbeiten wir mit</a:t>
            </a:r>
            <a:br>
              <a:rPr lang="de-DE" dirty="0"/>
            </a:br>
            <a:r>
              <a:rPr lang="de-DE" dirty="0"/>
              <a:t>unseren Team im weltweiten, industriellen Anlagenbau. Unsere Einsatzbereiche sind u.a. Kraftwerke, Raffinerien, Chemiewerke, Stahlwerke, chemische Kampfmittelvernichtung in Militäranlagen und medizinische sowie pharmazeutische Produktionsanlagen. </a:t>
            </a:r>
            <a:br>
              <a:rPr lang="de-DE" dirty="0"/>
            </a:br>
            <a:endParaRPr lang="de-DE" dirty="0"/>
          </a:p>
        </p:txBody>
      </p:sp>
      <p:sp>
        <p:nvSpPr>
          <p:cNvPr id="3" name="Inhaltsplatzhalter 2">
            <a:extLst>
              <a:ext uri="{FF2B5EF4-FFF2-40B4-BE49-F238E27FC236}">
                <a16:creationId xmlns:a16="http://schemas.microsoft.com/office/drawing/2014/main" id="{FD0C968F-D127-442F-97CC-390FE73787B5}"/>
              </a:ext>
            </a:extLst>
          </p:cNvPr>
          <p:cNvSpPr>
            <a:spLocks noGrp="1"/>
          </p:cNvSpPr>
          <p:nvPr>
            <p:ph idx="1"/>
          </p:nvPr>
        </p:nvSpPr>
        <p:spPr>
          <a:xfrm>
            <a:off x="0" y="6162261"/>
            <a:ext cx="6096000" cy="695740"/>
          </a:xfrm>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r>
              <a:rPr lang="de-DE" sz="1800" dirty="0">
                <a:solidFill>
                  <a:schemeClr val="accent1">
                    <a:lumMod val="50000"/>
                  </a:schemeClr>
                </a:solidFill>
                <a:latin typeface="Arial" panose="020B0604020202020204" pitchFamily="34" charset="0"/>
                <a:cs typeface="Arial" panose="020B0604020202020204" pitchFamily="34" charset="0"/>
              </a:rPr>
              <a:t>Oberbauleitung/Bauleitung         </a:t>
            </a:r>
          </a:p>
          <a:p>
            <a:r>
              <a:rPr lang="de-DE" sz="1800" dirty="0">
                <a:solidFill>
                  <a:schemeClr val="accent1">
                    <a:lumMod val="50000"/>
                  </a:schemeClr>
                </a:solidFill>
                <a:latin typeface="Arial" panose="020B0604020202020204" pitchFamily="34" charset="0"/>
                <a:cs typeface="Arial" panose="020B0604020202020204" pitchFamily="34" charset="0"/>
              </a:rPr>
              <a:t>HSE</a:t>
            </a:r>
          </a:p>
        </p:txBody>
      </p:sp>
      <p:sp>
        <p:nvSpPr>
          <p:cNvPr id="6" name="Inhaltsplatzhalter 2">
            <a:extLst>
              <a:ext uri="{FF2B5EF4-FFF2-40B4-BE49-F238E27FC236}">
                <a16:creationId xmlns:a16="http://schemas.microsoft.com/office/drawing/2014/main" id="{7B62F137-5D97-4DC2-9583-47B85A75FE1B}"/>
              </a:ext>
            </a:extLst>
          </p:cNvPr>
          <p:cNvSpPr txBox="1">
            <a:spLocks/>
          </p:cNvSpPr>
          <p:nvPr/>
        </p:nvSpPr>
        <p:spPr>
          <a:xfrm>
            <a:off x="5976730" y="6162260"/>
            <a:ext cx="6215271" cy="6957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de-DE" sz="1800" dirty="0">
                <a:solidFill>
                  <a:schemeClr val="accent1">
                    <a:lumMod val="50000"/>
                  </a:schemeClr>
                </a:solidFill>
                <a:latin typeface="Arial" panose="020B0604020202020204" pitchFamily="34" charset="0"/>
                <a:cs typeface="Arial" panose="020B0604020202020204" pitchFamily="34" charset="0"/>
              </a:rPr>
              <a:t>Industriemontage             </a:t>
            </a:r>
          </a:p>
          <a:p>
            <a:r>
              <a:rPr lang="de-DE" sz="1800" dirty="0">
                <a:solidFill>
                  <a:schemeClr val="accent1">
                    <a:lumMod val="50000"/>
                  </a:schemeClr>
                </a:solidFill>
                <a:latin typeface="Arial" panose="020B0604020202020204" pitchFamily="34" charset="0"/>
                <a:cs typeface="Arial" panose="020B0604020202020204" pitchFamily="34" charset="0"/>
              </a:rPr>
              <a:t>Coaching</a:t>
            </a:r>
          </a:p>
        </p:txBody>
      </p:sp>
      <p:sp>
        <p:nvSpPr>
          <p:cNvPr id="7" name="Textfeld 6">
            <a:extLst>
              <a:ext uri="{FF2B5EF4-FFF2-40B4-BE49-F238E27FC236}">
                <a16:creationId xmlns:a16="http://schemas.microsoft.com/office/drawing/2014/main" id="{F312752B-0706-4DBF-B282-97CF1653A7DD}"/>
              </a:ext>
            </a:extLst>
          </p:cNvPr>
          <p:cNvSpPr txBox="1"/>
          <p:nvPr/>
        </p:nvSpPr>
        <p:spPr>
          <a:xfrm>
            <a:off x="0" y="0"/>
            <a:ext cx="10688408"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de-DE" dirty="0">
                <a:solidFill>
                  <a:schemeClr val="accent1">
                    <a:lumMod val="50000"/>
                  </a:schemeClr>
                </a:solidFill>
                <a:latin typeface="Arial" panose="020B0604020202020204" pitchFamily="34" charset="0"/>
                <a:cs typeface="Arial" panose="020B0604020202020204" pitchFamily="34" charset="0"/>
              </a:rPr>
              <a:t>Mion-Construction-Management</a:t>
            </a:r>
          </a:p>
        </p:txBody>
      </p:sp>
      <p:pic>
        <p:nvPicPr>
          <p:cNvPr id="8" name="Grafik 7">
            <a:extLst>
              <a:ext uri="{FF2B5EF4-FFF2-40B4-BE49-F238E27FC236}">
                <a16:creationId xmlns:a16="http://schemas.microsoft.com/office/drawing/2014/main" id="{C237E4B7-523C-419E-9B86-482227D5831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688408" y="-38273"/>
            <a:ext cx="1503592" cy="1688165"/>
          </a:xfrm>
          <a:prstGeom prst="rect">
            <a:avLst/>
          </a:prstGeom>
        </p:spPr>
      </p:pic>
      <p:pic>
        <p:nvPicPr>
          <p:cNvPr id="10" name="Grafik 9" descr="Ein Bild, das Himmel, draußen, Straße, Gebäude enthält.&#10;&#10;Automatisch generierte Beschreibung">
            <a:extLst>
              <a:ext uri="{FF2B5EF4-FFF2-40B4-BE49-F238E27FC236}">
                <a16:creationId xmlns:a16="http://schemas.microsoft.com/office/drawing/2014/main" id="{EC76C247-2DA2-4ABB-BE36-CE0DCFD7AF60}"/>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9271610" y="1786207"/>
            <a:ext cx="2833596" cy="1865451"/>
          </a:xfrm>
          <a:prstGeom prst="rect">
            <a:avLst/>
          </a:prstGeom>
        </p:spPr>
      </p:pic>
      <p:pic>
        <p:nvPicPr>
          <p:cNvPr id="12" name="Grafik 11" descr="Ein Bild, das Himmel, draußen enthält.&#10;&#10;Automatisch generierte Beschreibung">
            <a:extLst>
              <a:ext uri="{FF2B5EF4-FFF2-40B4-BE49-F238E27FC236}">
                <a16:creationId xmlns:a16="http://schemas.microsoft.com/office/drawing/2014/main" id="{E0EFB619-795A-468F-9183-E80AC9F0BE8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320200" y="3756189"/>
            <a:ext cx="2752529" cy="1756716"/>
          </a:xfrm>
          <a:prstGeom prst="rect">
            <a:avLst/>
          </a:prstGeom>
        </p:spPr>
      </p:pic>
    </p:spTree>
    <p:extLst>
      <p:ext uri="{BB962C8B-B14F-4D97-AF65-F5344CB8AC3E}">
        <p14:creationId xmlns:p14="http://schemas.microsoft.com/office/powerpoint/2010/main" val="4237792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593F087F-822E-45DE-A283-C7CA30FBB4C0}"/>
              </a:ext>
            </a:extLst>
          </p:cNvPr>
          <p:cNvGraphicFramePr>
            <a:graphicFrameLocks noChangeAspect="1"/>
          </p:cNvGraphicFramePr>
          <p:nvPr>
            <p:custDataLst>
              <p:tags r:id="rId1"/>
            </p:custDataLst>
            <p:extLst>
              <p:ext uri="{D42A27DB-BD31-4B8C-83A1-F6EECF244321}">
                <p14:modId xmlns:p14="http://schemas.microsoft.com/office/powerpoint/2010/main" val="3951221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71" imgH="470" progId="TCLayout.ActiveDocument.1">
                  <p:embed/>
                </p:oleObj>
              </mc:Choice>
              <mc:Fallback>
                <p:oleObj name="think-cell Folie" r:id="rId3" imgW="471" imgH="47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68C8D4C-512E-4B82-AE28-A0D3A048DF6E}"/>
              </a:ext>
            </a:extLst>
          </p:cNvPr>
          <p:cNvSpPr>
            <a:spLocks noGrp="1"/>
          </p:cNvSpPr>
          <p:nvPr>
            <p:ph type="title"/>
          </p:nvPr>
        </p:nvSpPr>
        <p:spPr>
          <a:xfrm>
            <a:off x="490331" y="407605"/>
            <a:ext cx="7833862" cy="5754654"/>
          </a:xfrm>
        </p:spPr>
        <p:txBody>
          <a:bodyPr vert="horz">
            <a:normAutofit fontScale="90000"/>
          </a:bodyPr>
          <a:lstStyle/>
          <a:p>
            <a:br>
              <a:rPr lang="de-DE" dirty="0"/>
            </a:br>
            <a:br>
              <a:rPr lang="de-DE" dirty="0"/>
            </a:br>
            <a:r>
              <a:rPr lang="de-DE" dirty="0"/>
              <a:t>Unser Montageteam besteht ausnahmslos aus sehr gut ausgebildeten Handwerkern mit langjähriger Erfahrung in der Montage und Demontage von Anlagen.</a:t>
            </a:r>
            <a:br>
              <a:rPr lang="de-DE" dirty="0"/>
            </a:br>
            <a:r>
              <a:rPr lang="de-DE" dirty="0"/>
              <a:t>Unsere Bauleitung spricht perfekt deutsch und hat mehr als 20 Jahre Erfahrung mit der Abwicklung von Industriemontagen in Deutschland.</a:t>
            </a:r>
            <a:br>
              <a:rPr lang="de-DE" dirty="0"/>
            </a:br>
            <a:br>
              <a:rPr lang="de-DE" dirty="0"/>
            </a:br>
            <a:endParaRPr lang="de-DE" dirty="0"/>
          </a:p>
        </p:txBody>
      </p:sp>
      <p:sp>
        <p:nvSpPr>
          <p:cNvPr id="3" name="Inhaltsplatzhalter 2">
            <a:extLst>
              <a:ext uri="{FF2B5EF4-FFF2-40B4-BE49-F238E27FC236}">
                <a16:creationId xmlns:a16="http://schemas.microsoft.com/office/drawing/2014/main" id="{FD0C968F-D127-442F-97CC-390FE73787B5}"/>
              </a:ext>
            </a:extLst>
          </p:cNvPr>
          <p:cNvSpPr>
            <a:spLocks noGrp="1"/>
          </p:cNvSpPr>
          <p:nvPr>
            <p:ph idx="1"/>
          </p:nvPr>
        </p:nvSpPr>
        <p:spPr>
          <a:xfrm>
            <a:off x="0" y="6162261"/>
            <a:ext cx="6096000" cy="695740"/>
          </a:xfrm>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r>
              <a:rPr lang="de-DE" sz="1800" dirty="0">
                <a:solidFill>
                  <a:schemeClr val="accent1">
                    <a:lumMod val="50000"/>
                  </a:schemeClr>
                </a:solidFill>
                <a:latin typeface="Arial" panose="020B0604020202020204" pitchFamily="34" charset="0"/>
                <a:cs typeface="Arial" panose="020B0604020202020204" pitchFamily="34" charset="0"/>
              </a:rPr>
              <a:t>Oberbauleitung/Bauleitung         </a:t>
            </a:r>
          </a:p>
          <a:p>
            <a:r>
              <a:rPr lang="de-DE" sz="1800" dirty="0">
                <a:solidFill>
                  <a:schemeClr val="accent1">
                    <a:lumMod val="50000"/>
                  </a:schemeClr>
                </a:solidFill>
                <a:latin typeface="Arial" panose="020B0604020202020204" pitchFamily="34" charset="0"/>
                <a:cs typeface="Arial" panose="020B0604020202020204" pitchFamily="34" charset="0"/>
              </a:rPr>
              <a:t>HSE</a:t>
            </a:r>
          </a:p>
        </p:txBody>
      </p:sp>
      <p:sp>
        <p:nvSpPr>
          <p:cNvPr id="6" name="Inhaltsplatzhalter 2">
            <a:extLst>
              <a:ext uri="{FF2B5EF4-FFF2-40B4-BE49-F238E27FC236}">
                <a16:creationId xmlns:a16="http://schemas.microsoft.com/office/drawing/2014/main" id="{7B62F137-5D97-4DC2-9583-47B85A75FE1B}"/>
              </a:ext>
            </a:extLst>
          </p:cNvPr>
          <p:cNvSpPr txBox="1">
            <a:spLocks/>
          </p:cNvSpPr>
          <p:nvPr/>
        </p:nvSpPr>
        <p:spPr>
          <a:xfrm>
            <a:off x="5976730" y="6162260"/>
            <a:ext cx="6215271" cy="6957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de-DE" sz="1800" dirty="0">
                <a:solidFill>
                  <a:schemeClr val="accent1">
                    <a:lumMod val="50000"/>
                  </a:schemeClr>
                </a:solidFill>
                <a:latin typeface="Arial" panose="020B0604020202020204" pitchFamily="34" charset="0"/>
                <a:cs typeface="Arial" panose="020B0604020202020204" pitchFamily="34" charset="0"/>
              </a:rPr>
              <a:t>Industriemontage             </a:t>
            </a:r>
          </a:p>
          <a:p>
            <a:r>
              <a:rPr lang="de-DE" sz="1800" dirty="0">
                <a:solidFill>
                  <a:schemeClr val="accent1">
                    <a:lumMod val="50000"/>
                  </a:schemeClr>
                </a:solidFill>
                <a:latin typeface="Arial" panose="020B0604020202020204" pitchFamily="34" charset="0"/>
                <a:cs typeface="Arial" panose="020B0604020202020204" pitchFamily="34" charset="0"/>
              </a:rPr>
              <a:t>Coaching</a:t>
            </a:r>
          </a:p>
        </p:txBody>
      </p:sp>
      <p:sp>
        <p:nvSpPr>
          <p:cNvPr id="7" name="Textfeld 6">
            <a:extLst>
              <a:ext uri="{FF2B5EF4-FFF2-40B4-BE49-F238E27FC236}">
                <a16:creationId xmlns:a16="http://schemas.microsoft.com/office/drawing/2014/main" id="{F312752B-0706-4DBF-B282-97CF1653A7DD}"/>
              </a:ext>
            </a:extLst>
          </p:cNvPr>
          <p:cNvSpPr txBox="1"/>
          <p:nvPr/>
        </p:nvSpPr>
        <p:spPr>
          <a:xfrm>
            <a:off x="0" y="0"/>
            <a:ext cx="10688408"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de-DE" dirty="0">
                <a:solidFill>
                  <a:schemeClr val="accent1">
                    <a:lumMod val="50000"/>
                  </a:schemeClr>
                </a:solidFill>
                <a:latin typeface="Arial" panose="020B0604020202020204" pitchFamily="34" charset="0"/>
                <a:cs typeface="Arial" panose="020B0604020202020204" pitchFamily="34" charset="0"/>
              </a:rPr>
              <a:t>Mion-Construction-Management</a:t>
            </a:r>
          </a:p>
        </p:txBody>
      </p:sp>
      <p:pic>
        <p:nvPicPr>
          <p:cNvPr id="8" name="Grafik 7">
            <a:extLst>
              <a:ext uri="{FF2B5EF4-FFF2-40B4-BE49-F238E27FC236}">
                <a16:creationId xmlns:a16="http://schemas.microsoft.com/office/drawing/2014/main" id="{C237E4B7-523C-419E-9B86-482227D5831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688408" y="-38273"/>
            <a:ext cx="1503592" cy="1688165"/>
          </a:xfrm>
          <a:prstGeom prst="rect">
            <a:avLst/>
          </a:prstGeom>
        </p:spPr>
      </p:pic>
      <p:pic>
        <p:nvPicPr>
          <p:cNvPr id="5" name="Grafik 4" descr="Ein Bild, das Himmel, draußen enthält.&#10;&#10;Automatisch generierte Beschreibung">
            <a:extLst>
              <a:ext uri="{FF2B5EF4-FFF2-40B4-BE49-F238E27FC236}">
                <a16:creationId xmlns:a16="http://schemas.microsoft.com/office/drawing/2014/main" id="{98F6D59B-0066-4D12-8624-709B547FED6A}"/>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8428384" y="1769161"/>
            <a:ext cx="3127511" cy="4170014"/>
          </a:xfrm>
          <a:prstGeom prst="rect">
            <a:avLst/>
          </a:prstGeom>
        </p:spPr>
      </p:pic>
    </p:spTree>
    <p:extLst>
      <p:ext uri="{BB962C8B-B14F-4D97-AF65-F5344CB8AC3E}">
        <p14:creationId xmlns:p14="http://schemas.microsoft.com/office/powerpoint/2010/main" val="3162919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8C8D4C-512E-4B82-AE28-A0D3A048DF6E}"/>
              </a:ext>
            </a:extLst>
          </p:cNvPr>
          <p:cNvSpPr>
            <a:spLocks noGrp="1"/>
          </p:cNvSpPr>
          <p:nvPr>
            <p:ph type="title"/>
          </p:nvPr>
        </p:nvSpPr>
        <p:spPr>
          <a:xfrm>
            <a:off x="490330" y="407605"/>
            <a:ext cx="10098157" cy="997125"/>
          </a:xfrm>
        </p:spPr>
        <p:txBody>
          <a:bodyPr>
            <a:normAutofit/>
          </a:bodyPr>
          <a:lstStyle/>
          <a:p>
            <a:r>
              <a:rPr lang="de-DE" sz="2400" b="1" dirty="0"/>
              <a:t>In unserem Team arbeiten:</a:t>
            </a:r>
          </a:p>
        </p:txBody>
      </p:sp>
      <p:sp>
        <p:nvSpPr>
          <p:cNvPr id="3" name="Inhaltsplatzhalter 2">
            <a:extLst>
              <a:ext uri="{FF2B5EF4-FFF2-40B4-BE49-F238E27FC236}">
                <a16:creationId xmlns:a16="http://schemas.microsoft.com/office/drawing/2014/main" id="{FD0C968F-D127-442F-97CC-390FE73787B5}"/>
              </a:ext>
            </a:extLst>
          </p:cNvPr>
          <p:cNvSpPr>
            <a:spLocks noGrp="1"/>
          </p:cNvSpPr>
          <p:nvPr>
            <p:ph idx="1"/>
          </p:nvPr>
        </p:nvSpPr>
        <p:spPr>
          <a:xfrm>
            <a:off x="0" y="6162260"/>
            <a:ext cx="6096000" cy="695740"/>
          </a:xfrm>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r>
              <a:rPr lang="de-DE" sz="1800" dirty="0">
                <a:solidFill>
                  <a:schemeClr val="accent1">
                    <a:lumMod val="50000"/>
                  </a:schemeClr>
                </a:solidFill>
                <a:latin typeface="Arial" panose="020B0604020202020204" pitchFamily="34" charset="0"/>
                <a:cs typeface="Arial" panose="020B0604020202020204" pitchFamily="34" charset="0"/>
              </a:rPr>
              <a:t>Oberbauleitung/Bauleitung         </a:t>
            </a:r>
          </a:p>
          <a:p>
            <a:r>
              <a:rPr lang="de-DE" sz="1800" dirty="0">
                <a:solidFill>
                  <a:schemeClr val="accent1">
                    <a:lumMod val="50000"/>
                  </a:schemeClr>
                </a:solidFill>
                <a:latin typeface="Arial" panose="020B0604020202020204" pitchFamily="34" charset="0"/>
                <a:cs typeface="Arial" panose="020B0604020202020204" pitchFamily="34" charset="0"/>
              </a:rPr>
              <a:t>HSE</a:t>
            </a:r>
          </a:p>
        </p:txBody>
      </p:sp>
      <p:sp>
        <p:nvSpPr>
          <p:cNvPr id="6" name="Inhaltsplatzhalter 2">
            <a:extLst>
              <a:ext uri="{FF2B5EF4-FFF2-40B4-BE49-F238E27FC236}">
                <a16:creationId xmlns:a16="http://schemas.microsoft.com/office/drawing/2014/main" id="{7B62F137-5D97-4DC2-9583-47B85A75FE1B}"/>
              </a:ext>
            </a:extLst>
          </p:cNvPr>
          <p:cNvSpPr txBox="1">
            <a:spLocks/>
          </p:cNvSpPr>
          <p:nvPr/>
        </p:nvSpPr>
        <p:spPr>
          <a:xfrm>
            <a:off x="5976730" y="6162260"/>
            <a:ext cx="6215271" cy="6957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de-DE" sz="1800" dirty="0">
                <a:solidFill>
                  <a:schemeClr val="accent1">
                    <a:lumMod val="50000"/>
                  </a:schemeClr>
                </a:solidFill>
                <a:latin typeface="Arial" panose="020B0604020202020204" pitchFamily="34" charset="0"/>
                <a:cs typeface="Arial" panose="020B0604020202020204" pitchFamily="34" charset="0"/>
              </a:rPr>
              <a:t>Industriemontage             </a:t>
            </a:r>
          </a:p>
          <a:p>
            <a:r>
              <a:rPr lang="de-DE" sz="1800" dirty="0">
                <a:solidFill>
                  <a:schemeClr val="accent1">
                    <a:lumMod val="50000"/>
                  </a:schemeClr>
                </a:solidFill>
                <a:latin typeface="Arial" panose="020B0604020202020204" pitchFamily="34" charset="0"/>
                <a:cs typeface="Arial" panose="020B0604020202020204" pitchFamily="34" charset="0"/>
              </a:rPr>
              <a:t>Coaching</a:t>
            </a:r>
          </a:p>
        </p:txBody>
      </p:sp>
      <p:sp>
        <p:nvSpPr>
          <p:cNvPr id="7" name="Textfeld 6">
            <a:extLst>
              <a:ext uri="{FF2B5EF4-FFF2-40B4-BE49-F238E27FC236}">
                <a16:creationId xmlns:a16="http://schemas.microsoft.com/office/drawing/2014/main" id="{F312752B-0706-4DBF-B282-97CF1653A7DD}"/>
              </a:ext>
            </a:extLst>
          </p:cNvPr>
          <p:cNvSpPr txBox="1"/>
          <p:nvPr/>
        </p:nvSpPr>
        <p:spPr>
          <a:xfrm>
            <a:off x="0" y="0"/>
            <a:ext cx="10688408"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de-DE" dirty="0">
                <a:solidFill>
                  <a:schemeClr val="accent1">
                    <a:lumMod val="50000"/>
                  </a:schemeClr>
                </a:solidFill>
                <a:latin typeface="Arial" panose="020B0604020202020204" pitchFamily="34" charset="0"/>
                <a:cs typeface="Arial" panose="020B0604020202020204" pitchFamily="34" charset="0"/>
              </a:rPr>
              <a:t>Mion-Construction-Management</a:t>
            </a:r>
          </a:p>
        </p:txBody>
      </p:sp>
      <p:pic>
        <p:nvPicPr>
          <p:cNvPr id="8" name="Grafik 7">
            <a:extLst>
              <a:ext uri="{FF2B5EF4-FFF2-40B4-BE49-F238E27FC236}">
                <a16:creationId xmlns:a16="http://schemas.microsoft.com/office/drawing/2014/main" id="{C237E4B7-523C-419E-9B86-482227D5831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688408" y="-38273"/>
            <a:ext cx="1503592" cy="1688165"/>
          </a:xfrm>
          <a:prstGeom prst="rect">
            <a:avLst/>
          </a:prstGeom>
        </p:spPr>
      </p:pic>
      <p:sp>
        <p:nvSpPr>
          <p:cNvPr id="4" name="Textfeld 3">
            <a:extLst>
              <a:ext uri="{FF2B5EF4-FFF2-40B4-BE49-F238E27FC236}">
                <a16:creationId xmlns:a16="http://schemas.microsoft.com/office/drawing/2014/main" id="{1BCA9537-1547-42DB-9BDF-705EA750D3E6}"/>
              </a:ext>
            </a:extLst>
          </p:cNvPr>
          <p:cNvSpPr txBox="1"/>
          <p:nvPr/>
        </p:nvSpPr>
        <p:spPr>
          <a:xfrm>
            <a:off x="659561" y="1103932"/>
            <a:ext cx="6652591" cy="1698927"/>
          </a:xfrm>
          <a:prstGeom prst="rect">
            <a:avLst/>
          </a:prstGeom>
          <a:noFill/>
        </p:spPr>
        <p:txBody>
          <a:bodyPr wrap="square" rtlCol="0">
            <a:spAutoFit/>
          </a:bodyPr>
          <a:lstStyle/>
          <a:p>
            <a:pPr marL="457200" indent="-457200" defTabSz="914400">
              <a:lnSpc>
                <a:spcPct val="90000"/>
              </a:lnSpc>
              <a:spcBef>
                <a:spcPct val="0"/>
              </a:spcBef>
              <a:buFont typeface="Arial" panose="020B0604020202020204" pitchFamily="34" charset="0"/>
              <a:buChar char="•"/>
            </a:pPr>
            <a:r>
              <a:rPr lang="de-DE" sz="2400" b="1" dirty="0">
                <a:latin typeface="+mj-lt"/>
                <a:ea typeface="+mj-ea"/>
                <a:cs typeface="+mj-cs"/>
              </a:rPr>
              <a:t>Maschinenbautechniker </a:t>
            </a:r>
          </a:p>
          <a:p>
            <a:pPr marL="457200" indent="-457200" defTabSz="914400">
              <a:lnSpc>
                <a:spcPct val="90000"/>
              </a:lnSpc>
              <a:spcBef>
                <a:spcPct val="0"/>
              </a:spcBef>
              <a:buFont typeface="Arial" panose="020B0604020202020204" pitchFamily="34" charset="0"/>
              <a:buChar char="•"/>
            </a:pPr>
            <a:r>
              <a:rPr lang="de-DE" sz="2400" b="1" dirty="0">
                <a:latin typeface="+mj-lt"/>
                <a:ea typeface="+mj-ea"/>
                <a:cs typeface="+mj-cs"/>
              </a:rPr>
              <a:t>Industriemechaniker</a:t>
            </a:r>
          </a:p>
          <a:p>
            <a:pPr marL="457200" indent="-457200" defTabSz="914400">
              <a:lnSpc>
                <a:spcPct val="90000"/>
              </a:lnSpc>
              <a:spcBef>
                <a:spcPct val="0"/>
              </a:spcBef>
              <a:buFont typeface="Arial" panose="020B0604020202020204" pitchFamily="34" charset="0"/>
              <a:buChar char="•"/>
            </a:pPr>
            <a:r>
              <a:rPr lang="de-DE" sz="2400" b="1" dirty="0" err="1">
                <a:latin typeface="+mj-lt"/>
                <a:ea typeface="+mj-ea"/>
                <a:cs typeface="+mj-cs"/>
              </a:rPr>
              <a:t>Laminierer</a:t>
            </a:r>
            <a:r>
              <a:rPr lang="de-DE" sz="2400" b="1" dirty="0">
                <a:latin typeface="+mj-lt"/>
                <a:ea typeface="+mj-ea"/>
                <a:cs typeface="+mj-cs"/>
              </a:rPr>
              <a:t> (GFK)</a:t>
            </a:r>
          </a:p>
          <a:p>
            <a:pPr marL="457200" indent="-457200" defTabSz="914400">
              <a:lnSpc>
                <a:spcPct val="90000"/>
              </a:lnSpc>
              <a:spcBef>
                <a:spcPct val="0"/>
              </a:spcBef>
              <a:buFont typeface="Arial" panose="020B0604020202020204" pitchFamily="34" charset="0"/>
              <a:buChar char="•"/>
            </a:pPr>
            <a:r>
              <a:rPr lang="de-DE" sz="2400" b="1" dirty="0">
                <a:latin typeface="+mj-lt"/>
                <a:ea typeface="+mj-ea"/>
                <a:cs typeface="+mj-cs"/>
              </a:rPr>
              <a:t>Schlosser</a:t>
            </a:r>
          </a:p>
          <a:p>
            <a:endParaRPr lang="de-DE" dirty="0"/>
          </a:p>
        </p:txBody>
      </p:sp>
      <p:sp>
        <p:nvSpPr>
          <p:cNvPr id="5" name="Textfeld 4">
            <a:extLst>
              <a:ext uri="{FF2B5EF4-FFF2-40B4-BE49-F238E27FC236}">
                <a16:creationId xmlns:a16="http://schemas.microsoft.com/office/drawing/2014/main" id="{F6DAEF32-CC36-46CC-93B1-A26E7E76A0C5}"/>
              </a:ext>
            </a:extLst>
          </p:cNvPr>
          <p:cNvSpPr txBox="1"/>
          <p:nvPr/>
        </p:nvSpPr>
        <p:spPr>
          <a:xfrm>
            <a:off x="490330" y="2594117"/>
            <a:ext cx="8984974" cy="830997"/>
          </a:xfrm>
          <a:prstGeom prst="rect">
            <a:avLst/>
          </a:prstGeom>
          <a:noFill/>
        </p:spPr>
        <p:txBody>
          <a:bodyPr wrap="square" rtlCol="0">
            <a:spAutoFit/>
          </a:bodyPr>
          <a:lstStyle/>
          <a:p>
            <a:r>
              <a:rPr lang="de-DE" sz="2400" b="1" dirty="0">
                <a:latin typeface="+mj-lt"/>
              </a:rPr>
              <a:t>Bei Bedarf können wir das Team flexibel und kurzfristig um folgende Qualifikationen erweitern: </a:t>
            </a:r>
          </a:p>
        </p:txBody>
      </p:sp>
      <p:sp>
        <p:nvSpPr>
          <p:cNvPr id="9" name="Textfeld 8">
            <a:extLst>
              <a:ext uri="{FF2B5EF4-FFF2-40B4-BE49-F238E27FC236}">
                <a16:creationId xmlns:a16="http://schemas.microsoft.com/office/drawing/2014/main" id="{753A4730-033D-4387-92FA-CDC425FD7905}"/>
              </a:ext>
            </a:extLst>
          </p:cNvPr>
          <p:cNvSpPr txBox="1"/>
          <p:nvPr/>
        </p:nvSpPr>
        <p:spPr>
          <a:xfrm>
            <a:off x="659561" y="3583263"/>
            <a:ext cx="7811628" cy="1366528"/>
          </a:xfrm>
          <a:prstGeom prst="rect">
            <a:avLst/>
          </a:prstGeom>
          <a:noFill/>
        </p:spPr>
        <p:txBody>
          <a:bodyPr wrap="square" rtlCol="0">
            <a:spAutoFit/>
          </a:bodyPr>
          <a:lstStyle/>
          <a:p>
            <a:pPr marL="457200" indent="-457200" defTabSz="914400">
              <a:lnSpc>
                <a:spcPct val="90000"/>
              </a:lnSpc>
              <a:spcBef>
                <a:spcPct val="0"/>
              </a:spcBef>
              <a:buFont typeface="Arial" panose="020B0604020202020204" pitchFamily="34" charset="0"/>
              <a:buChar char="•"/>
            </a:pPr>
            <a:r>
              <a:rPr lang="de-DE" sz="2400" b="1" dirty="0">
                <a:latin typeface="+mj-lt"/>
                <a:ea typeface="+mj-ea"/>
                <a:cs typeface="+mj-cs"/>
              </a:rPr>
              <a:t>EMSE Techniker </a:t>
            </a:r>
          </a:p>
          <a:p>
            <a:pPr marL="457200" indent="-457200" defTabSz="914400">
              <a:lnSpc>
                <a:spcPct val="90000"/>
              </a:lnSpc>
              <a:spcBef>
                <a:spcPct val="0"/>
              </a:spcBef>
              <a:buFont typeface="Arial" panose="020B0604020202020204" pitchFamily="34" charset="0"/>
              <a:buChar char="•"/>
            </a:pPr>
            <a:r>
              <a:rPr lang="de-DE" sz="2400" b="1" dirty="0">
                <a:latin typeface="+mj-lt"/>
                <a:ea typeface="+mj-ea"/>
                <a:cs typeface="+mj-cs"/>
              </a:rPr>
              <a:t>Schweißer</a:t>
            </a:r>
          </a:p>
          <a:p>
            <a:pPr marL="457200" indent="-457200" defTabSz="914400">
              <a:lnSpc>
                <a:spcPct val="90000"/>
              </a:lnSpc>
              <a:spcBef>
                <a:spcPct val="0"/>
              </a:spcBef>
              <a:buFont typeface="Arial" panose="020B0604020202020204" pitchFamily="34" charset="0"/>
              <a:buChar char="•"/>
            </a:pPr>
            <a:r>
              <a:rPr lang="de-DE" sz="2400" b="1" dirty="0">
                <a:latin typeface="+mj-lt"/>
                <a:ea typeface="+mj-ea"/>
                <a:cs typeface="+mj-cs"/>
              </a:rPr>
              <a:t>Vorrichter</a:t>
            </a:r>
          </a:p>
          <a:p>
            <a:endParaRPr lang="de-DE" dirty="0"/>
          </a:p>
        </p:txBody>
      </p:sp>
      <p:pic>
        <p:nvPicPr>
          <p:cNvPr id="11" name="Grafik 10" descr="Ein Bild, das Gras, draußen enthält.&#10;&#10;Automatisch generierte Beschreibung">
            <a:extLst>
              <a:ext uri="{FF2B5EF4-FFF2-40B4-BE49-F238E27FC236}">
                <a16:creationId xmlns:a16="http://schemas.microsoft.com/office/drawing/2014/main" id="{C0BC21F4-05A1-4097-9D5A-FE4FC03250C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112770" y="1813077"/>
            <a:ext cx="2688821" cy="2016616"/>
          </a:xfrm>
          <a:prstGeom prst="rect">
            <a:avLst/>
          </a:prstGeom>
        </p:spPr>
      </p:pic>
      <p:pic>
        <p:nvPicPr>
          <p:cNvPr id="13" name="Grafik 12" descr="Ein Bild, das Transport, schmutzig, Rakete enthält.&#10;&#10;Automatisch generierte Beschreibung">
            <a:extLst>
              <a:ext uri="{FF2B5EF4-FFF2-40B4-BE49-F238E27FC236}">
                <a16:creationId xmlns:a16="http://schemas.microsoft.com/office/drawing/2014/main" id="{22F538E0-040A-4BAF-93D5-45D20BABA0E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112770" y="3961193"/>
            <a:ext cx="2688821" cy="1792548"/>
          </a:xfrm>
          <a:prstGeom prst="rect">
            <a:avLst/>
          </a:prstGeom>
        </p:spPr>
      </p:pic>
      <p:sp>
        <p:nvSpPr>
          <p:cNvPr id="14" name="Textfeld 13">
            <a:extLst>
              <a:ext uri="{FF2B5EF4-FFF2-40B4-BE49-F238E27FC236}">
                <a16:creationId xmlns:a16="http://schemas.microsoft.com/office/drawing/2014/main" id="{7FF5C644-3A13-4098-869B-1E71E2FF3160}"/>
              </a:ext>
            </a:extLst>
          </p:cNvPr>
          <p:cNvSpPr txBox="1"/>
          <p:nvPr/>
        </p:nvSpPr>
        <p:spPr>
          <a:xfrm>
            <a:off x="490330" y="4849859"/>
            <a:ext cx="7718862" cy="830997"/>
          </a:xfrm>
          <a:prstGeom prst="rect">
            <a:avLst/>
          </a:prstGeom>
          <a:noFill/>
        </p:spPr>
        <p:txBody>
          <a:bodyPr wrap="square" rtlCol="0">
            <a:spAutoFit/>
          </a:bodyPr>
          <a:lstStyle/>
          <a:p>
            <a:r>
              <a:rPr lang="de-DE" sz="2400" b="1" dirty="0">
                <a:latin typeface="+mj-lt"/>
              </a:rPr>
              <a:t>Bei komplizierten Arbeiten in der Höhe werden wir von einem erfahrenen Team von Industriekletterern unterstützt.</a:t>
            </a:r>
          </a:p>
        </p:txBody>
      </p:sp>
    </p:spTree>
    <p:extLst>
      <p:ext uri="{BB962C8B-B14F-4D97-AF65-F5344CB8AC3E}">
        <p14:creationId xmlns:p14="http://schemas.microsoft.com/office/powerpoint/2010/main" val="3456001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2E450238-1C8D-4953-8162-E8BC3606BC1A}"/>
              </a:ext>
            </a:extLst>
          </p:cNvPr>
          <p:cNvGraphicFramePr>
            <a:graphicFrameLocks noChangeAspect="1"/>
          </p:cNvGraphicFramePr>
          <p:nvPr>
            <p:custDataLst>
              <p:tags r:id="rId1"/>
            </p:custDataLst>
            <p:extLst>
              <p:ext uri="{D42A27DB-BD31-4B8C-83A1-F6EECF244321}">
                <p14:modId xmlns:p14="http://schemas.microsoft.com/office/powerpoint/2010/main" val="27049172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71" imgH="470" progId="TCLayout.ActiveDocument.1">
                  <p:embed/>
                </p:oleObj>
              </mc:Choice>
              <mc:Fallback>
                <p:oleObj name="think-cell Folie" r:id="rId3" imgW="471" imgH="47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68C8D4C-512E-4B82-AE28-A0D3A048DF6E}"/>
              </a:ext>
            </a:extLst>
          </p:cNvPr>
          <p:cNvSpPr>
            <a:spLocks noGrp="1"/>
          </p:cNvSpPr>
          <p:nvPr>
            <p:ph type="title"/>
          </p:nvPr>
        </p:nvSpPr>
        <p:spPr>
          <a:xfrm>
            <a:off x="278295" y="799202"/>
            <a:ext cx="8189844" cy="5635386"/>
          </a:xfrm>
        </p:spPr>
        <p:txBody>
          <a:bodyPr vert="horz">
            <a:normAutofit fontScale="90000"/>
          </a:bodyPr>
          <a:lstStyle/>
          <a:p>
            <a:br>
              <a:rPr lang="de-DE" dirty="0"/>
            </a:br>
            <a:br>
              <a:rPr lang="de-DE" dirty="0"/>
            </a:br>
            <a:r>
              <a:rPr lang="de-DE" sz="4000" dirty="0"/>
              <a:t>Unsere Mitarbeiter haben umfangreiche Erfahrung in der Bedienung von Arbeitsbühnen und Teleskopstaplern in sämtlichen Ausführungen und besitzen  die erforderlichen Führerscheine.</a:t>
            </a:r>
            <a:br>
              <a:rPr lang="de-DE" sz="4000" dirty="0"/>
            </a:br>
            <a:r>
              <a:rPr lang="de-DE" sz="4000" dirty="0"/>
              <a:t>Unsere Bauleitung ist umfangreich in der Kranbedienung ausgebildet und hat hier jahrelange Erfahrung und die nötigen Bedienernachweise.</a:t>
            </a:r>
            <a:br>
              <a:rPr lang="de-DE" dirty="0"/>
            </a:br>
            <a:br>
              <a:rPr lang="de-DE" dirty="0"/>
            </a:br>
            <a:br>
              <a:rPr lang="de-DE" dirty="0"/>
            </a:br>
            <a:endParaRPr lang="de-DE" dirty="0"/>
          </a:p>
        </p:txBody>
      </p:sp>
      <p:sp>
        <p:nvSpPr>
          <p:cNvPr id="3" name="Inhaltsplatzhalter 2">
            <a:extLst>
              <a:ext uri="{FF2B5EF4-FFF2-40B4-BE49-F238E27FC236}">
                <a16:creationId xmlns:a16="http://schemas.microsoft.com/office/drawing/2014/main" id="{FD0C968F-D127-442F-97CC-390FE73787B5}"/>
              </a:ext>
            </a:extLst>
          </p:cNvPr>
          <p:cNvSpPr>
            <a:spLocks noGrp="1"/>
          </p:cNvSpPr>
          <p:nvPr>
            <p:ph idx="1"/>
          </p:nvPr>
        </p:nvSpPr>
        <p:spPr>
          <a:xfrm>
            <a:off x="0" y="6162261"/>
            <a:ext cx="6096000" cy="695740"/>
          </a:xfrm>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r>
              <a:rPr lang="de-DE" sz="1800" dirty="0">
                <a:solidFill>
                  <a:schemeClr val="accent1">
                    <a:lumMod val="50000"/>
                  </a:schemeClr>
                </a:solidFill>
                <a:latin typeface="Arial" panose="020B0604020202020204" pitchFamily="34" charset="0"/>
                <a:cs typeface="Arial" panose="020B0604020202020204" pitchFamily="34" charset="0"/>
              </a:rPr>
              <a:t>Oberbauleitung/Bauleitung         </a:t>
            </a:r>
          </a:p>
          <a:p>
            <a:r>
              <a:rPr lang="de-DE" sz="1800" dirty="0">
                <a:solidFill>
                  <a:schemeClr val="accent1">
                    <a:lumMod val="50000"/>
                  </a:schemeClr>
                </a:solidFill>
                <a:latin typeface="Arial" panose="020B0604020202020204" pitchFamily="34" charset="0"/>
                <a:cs typeface="Arial" panose="020B0604020202020204" pitchFamily="34" charset="0"/>
              </a:rPr>
              <a:t>HSE</a:t>
            </a:r>
          </a:p>
        </p:txBody>
      </p:sp>
      <p:sp>
        <p:nvSpPr>
          <p:cNvPr id="6" name="Inhaltsplatzhalter 2">
            <a:extLst>
              <a:ext uri="{FF2B5EF4-FFF2-40B4-BE49-F238E27FC236}">
                <a16:creationId xmlns:a16="http://schemas.microsoft.com/office/drawing/2014/main" id="{7B62F137-5D97-4DC2-9583-47B85A75FE1B}"/>
              </a:ext>
            </a:extLst>
          </p:cNvPr>
          <p:cNvSpPr txBox="1">
            <a:spLocks/>
          </p:cNvSpPr>
          <p:nvPr/>
        </p:nvSpPr>
        <p:spPr>
          <a:xfrm>
            <a:off x="5976730" y="6162260"/>
            <a:ext cx="6215271" cy="6957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de-DE" sz="1800" dirty="0">
                <a:solidFill>
                  <a:schemeClr val="accent1">
                    <a:lumMod val="50000"/>
                  </a:schemeClr>
                </a:solidFill>
                <a:latin typeface="Arial" panose="020B0604020202020204" pitchFamily="34" charset="0"/>
                <a:cs typeface="Arial" panose="020B0604020202020204" pitchFamily="34" charset="0"/>
              </a:rPr>
              <a:t>Industriemontage             </a:t>
            </a:r>
          </a:p>
          <a:p>
            <a:r>
              <a:rPr lang="de-DE" sz="1800" dirty="0">
                <a:solidFill>
                  <a:schemeClr val="accent1">
                    <a:lumMod val="50000"/>
                  </a:schemeClr>
                </a:solidFill>
                <a:latin typeface="Arial" panose="020B0604020202020204" pitchFamily="34" charset="0"/>
                <a:cs typeface="Arial" panose="020B0604020202020204" pitchFamily="34" charset="0"/>
              </a:rPr>
              <a:t>Coaching</a:t>
            </a:r>
          </a:p>
        </p:txBody>
      </p:sp>
      <p:sp>
        <p:nvSpPr>
          <p:cNvPr id="7" name="Textfeld 6">
            <a:extLst>
              <a:ext uri="{FF2B5EF4-FFF2-40B4-BE49-F238E27FC236}">
                <a16:creationId xmlns:a16="http://schemas.microsoft.com/office/drawing/2014/main" id="{F312752B-0706-4DBF-B282-97CF1653A7DD}"/>
              </a:ext>
            </a:extLst>
          </p:cNvPr>
          <p:cNvSpPr txBox="1"/>
          <p:nvPr/>
        </p:nvSpPr>
        <p:spPr>
          <a:xfrm>
            <a:off x="0" y="0"/>
            <a:ext cx="10688408"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de-DE" dirty="0">
                <a:solidFill>
                  <a:schemeClr val="accent1">
                    <a:lumMod val="50000"/>
                  </a:schemeClr>
                </a:solidFill>
                <a:latin typeface="Arial" panose="020B0604020202020204" pitchFamily="34" charset="0"/>
                <a:cs typeface="Arial" panose="020B0604020202020204" pitchFamily="34" charset="0"/>
              </a:rPr>
              <a:t>Mion-Construction-Management</a:t>
            </a:r>
          </a:p>
        </p:txBody>
      </p:sp>
      <p:pic>
        <p:nvPicPr>
          <p:cNvPr id="8" name="Grafik 7">
            <a:extLst>
              <a:ext uri="{FF2B5EF4-FFF2-40B4-BE49-F238E27FC236}">
                <a16:creationId xmlns:a16="http://schemas.microsoft.com/office/drawing/2014/main" id="{C237E4B7-523C-419E-9B86-482227D5831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688408" y="-38273"/>
            <a:ext cx="1503592" cy="1688165"/>
          </a:xfrm>
          <a:prstGeom prst="rect">
            <a:avLst/>
          </a:prstGeom>
        </p:spPr>
      </p:pic>
      <p:pic>
        <p:nvPicPr>
          <p:cNvPr id="5" name="Grafik 4">
            <a:extLst>
              <a:ext uri="{FF2B5EF4-FFF2-40B4-BE49-F238E27FC236}">
                <a16:creationId xmlns:a16="http://schemas.microsoft.com/office/drawing/2014/main" id="{05A1996E-702D-49C1-A018-2172B04A7CD5}"/>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8629627" y="1828800"/>
            <a:ext cx="3562373" cy="2001086"/>
          </a:xfrm>
          <a:prstGeom prst="rect">
            <a:avLst/>
          </a:prstGeom>
        </p:spPr>
      </p:pic>
      <p:pic>
        <p:nvPicPr>
          <p:cNvPr id="11" name="Grafik 10">
            <a:extLst>
              <a:ext uri="{FF2B5EF4-FFF2-40B4-BE49-F238E27FC236}">
                <a16:creationId xmlns:a16="http://schemas.microsoft.com/office/drawing/2014/main" id="{6D9D967E-48C7-4E1B-8B43-50546ACCFB56}"/>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076755" y="4008794"/>
            <a:ext cx="2668115" cy="2001086"/>
          </a:xfrm>
          <a:prstGeom prst="rect">
            <a:avLst/>
          </a:prstGeom>
        </p:spPr>
      </p:pic>
    </p:spTree>
    <p:extLst>
      <p:ext uri="{BB962C8B-B14F-4D97-AF65-F5344CB8AC3E}">
        <p14:creationId xmlns:p14="http://schemas.microsoft.com/office/powerpoint/2010/main" val="3406198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8C8D4C-512E-4B82-AE28-A0D3A048DF6E}"/>
              </a:ext>
            </a:extLst>
          </p:cNvPr>
          <p:cNvSpPr>
            <a:spLocks noGrp="1"/>
          </p:cNvSpPr>
          <p:nvPr>
            <p:ph type="title"/>
          </p:nvPr>
        </p:nvSpPr>
        <p:spPr>
          <a:xfrm>
            <a:off x="278294" y="799202"/>
            <a:ext cx="10410113" cy="1930746"/>
          </a:xfrm>
        </p:spPr>
        <p:txBody>
          <a:bodyPr>
            <a:normAutofit fontScale="90000"/>
          </a:bodyPr>
          <a:lstStyle/>
          <a:p>
            <a:br>
              <a:rPr lang="de-DE" dirty="0"/>
            </a:br>
            <a:br>
              <a:rPr lang="de-DE" dirty="0"/>
            </a:br>
            <a:r>
              <a:rPr lang="de-DE" dirty="0"/>
              <a:t>Spezialisiert sind wir, unter anderem, auf komplizierte </a:t>
            </a:r>
            <a:r>
              <a:rPr lang="de-DE" dirty="0" err="1"/>
              <a:t>Kranhübe</a:t>
            </a:r>
            <a:r>
              <a:rPr lang="de-DE" dirty="0"/>
              <a:t>. Hier arbeiten wir für Sie ein überzeugendes Hubkonzept aus und sichern Ihnen eine professionelle Durchführung zu. </a:t>
            </a:r>
            <a:br>
              <a:rPr lang="de-DE" dirty="0"/>
            </a:br>
            <a:br>
              <a:rPr lang="de-DE" dirty="0"/>
            </a:br>
            <a:endParaRPr lang="de-DE" dirty="0"/>
          </a:p>
        </p:txBody>
      </p:sp>
      <p:sp>
        <p:nvSpPr>
          <p:cNvPr id="3" name="Inhaltsplatzhalter 2">
            <a:extLst>
              <a:ext uri="{FF2B5EF4-FFF2-40B4-BE49-F238E27FC236}">
                <a16:creationId xmlns:a16="http://schemas.microsoft.com/office/drawing/2014/main" id="{FD0C968F-D127-442F-97CC-390FE73787B5}"/>
              </a:ext>
            </a:extLst>
          </p:cNvPr>
          <p:cNvSpPr>
            <a:spLocks noGrp="1"/>
          </p:cNvSpPr>
          <p:nvPr>
            <p:ph idx="1"/>
          </p:nvPr>
        </p:nvSpPr>
        <p:spPr>
          <a:xfrm>
            <a:off x="0" y="6162261"/>
            <a:ext cx="6096000" cy="695740"/>
          </a:xfrm>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r>
              <a:rPr lang="de-DE" sz="1800" dirty="0">
                <a:solidFill>
                  <a:schemeClr val="accent1">
                    <a:lumMod val="50000"/>
                  </a:schemeClr>
                </a:solidFill>
                <a:latin typeface="Arial" panose="020B0604020202020204" pitchFamily="34" charset="0"/>
                <a:cs typeface="Arial" panose="020B0604020202020204" pitchFamily="34" charset="0"/>
              </a:rPr>
              <a:t>Oberbauleitung/Bauleitung         </a:t>
            </a:r>
          </a:p>
          <a:p>
            <a:r>
              <a:rPr lang="de-DE" sz="1800" dirty="0">
                <a:solidFill>
                  <a:schemeClr val="accent1">
                    <a:lumMod val="50000"/>
                  </a:schemeClr>
                </a:solidFill>
                <a:latin typeface="Arial" panose="020B0604020202020204" pitchFamily="34" charset="0"/>
                <a:cs typeface="Arial" panose="020B0604020202020204" pitchFamily="34" charset="0"/>
              </a:rPr>
              <a:t>HSE</a:t>
            </a:r>
          </a:p>
        </p:txBody>
      </p:sp>
      <p:sp>
        <p:nvSpPr>
          <p:cNvPr id="6" name="Inhaltsplatzhalter 2">
            <a:extLst>
              <a:ext uri="{FF2B5EF4-FFF2-40B4-BE49-F238E27FC236}">
                <a16:creationId xmlns:a16="http://schemas.microsoft.com/office/drawing/2014/main" id="{7B62F137-5D97-4DC2-9583-47B85A75FE1B}"/>
              </a:ext>
            </a:extLst>
          </p:cNvPr>
          <p:cNvSpPr txBox="1">
            <a:spLocks/>
          </p:cNvSpPr>
          <p:nvPr/>
        </p:nvSpPr>
        <p:spPr>
          <a:xfrm>
            <a:off x="5976730" y="6162260"/>
            <a:ext cx="6215271" cy="6957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de-DE" sz="1800" dirty="0">
                <a:solidFill>
                  <a:schemeClr val="accent1">
                    <a:lumMod val="50000"/>
                  </a:schemeClr>
                </a:solidFill>
                <a:latin typeface="Arial" panose="020B0604020202020204" pitchFamily="34" charset="0"/>
                <a:cs typeface="Arial" panose="020B0604020202020204" pitchFamily="34" charset="0"/>
              </a:rPr>
              <a:t>Industriemontage             </a:t>
            </a:r>
          </a:p>
          <a:p>
            <a:r>
              <a:rPr lang="de-DE" sz="1800" dirty="0">
                <a:solidFill>
                  <a:schemeClr val="accent1">
                    <a:lumMod val="50000"/>
                  </a:schemeClr>
                </a:solidFill>
                <a:latin typeface="Arial" panose="020B0604020202020204" pitchFamily="34" charset="0"/>
                <a:cs typeface="Arial" panose="020B0604020202020204" pitchFamily="34" charset="0"/>
              </a:rPr>
              <a:t>Coaching</a:t>
            </a:r>
          </a:p>
        </p:txBody>
      </p:sp>
      <p:sp>
        <p:nvSpPr>
          <p:cNvPr id="7" name="Textfeld 6">
            <a:extLst>
              <a:ext uri="{FF2B5EF4-FFF2-40B4-BE49-F238E27FC236}">
                <a16:creationId xmlns:a16="http://schemas.microsoft.com/office/drawing/2014/main" id="{F312752B-0706-4DBF-B282-97CF1653A7DD}"/>
              </a:ext>
            </a:extLst>
          </p:cNvPr>
          <p:cNvSpPr txBox="1"/>
          <p:nvPr/>
        </p:nvSpPr>
        <p:spPr>
          <a:xfrm>
            <a:off x="0" y="0"/>
            <a:ext cx="10688408"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de-DE" dirty="0">
                <a:solidFill>
                  <a:schemeClr val="accent1">
                    <a:lumMod val="50000"/>
                  </a:schemeClr>
                </a:solidFill>
                <a:latin typeface="Arial" panose="020B0604020202020204" pitchFamily="34" charset="0"/>
                <a:cs typeface="Arial" panose="020B0604020202020204" pitchFamily="34" charset="0"/>
              </a:rPr>
              <a:t>Mion-Construction-Management</a:t>
            </a:r>
          </a:p>
        </p:txBody>
      </p:sp>
      <p:pic>
        <p:nvPicPr>
          <p:cNvPr id="8" name="Grafik 7">
            <a:extLst>
              <a:ext uri="{FF2B5EF4-FFF2-40B4-BE49-F238E27FC236}">
                <a16:creationId xmlns:a16="http://schemas.microsoft.com/office/drawing/2014/main" id="{C237E4B7-523C-419E-9B86-482227D5831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688408" y="-38273"/>
            <a:ext cx="1503592" cy="1688165"/>
          </a:xfrm>
          <a:prstGeom prst="rect">
            <a:avLst/>
          </a:prstGeom>
        </p:spPr>
      </p:pic>
      <p:pic>
        <p:nvPicPr>
          <p:cNvPr id="11" name="Grafik 10" descr="Ein Bild, das Himmel, draußen, Turm enthält.&#10;&#10;Automatisch generierte Beschreibung">
            <a:extLst>
              <a:ext uri="{FF2B5EF4-FFF2-40B4-BE49-F238E27FC236}">
                <a16:creationId xmlns:a16="http://schemas.microsoft.com/office/drawing/2014/main" id="{092DABDD-A6EF-4C8B-8BBB-661EAD66647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656169" y="2980082"/>
            <a:ext cx="3909391" cy="2932044"/>
          </a:xfrm>
          <a:prstGeom prst="rect">
            <a:avLst/>
          </a:prstGeom>
        </p:spPr>
      </p:pic>
      <p:pic>
        <p:nvPicPr>
          <p:cNvPr id="14" name="Grafik 13" descr="Ein Bild, das drinnen enthält.&#10;&#10;Automatisch generierte Beschreibung">
            <a:extLst>
              <a:ext uri="{FF2B5EF4-FFF2-40B4-BE49-F238E27FC236}">
                <a16:creationId xmlns:a16="http://schemas.microsoft.com/office/drawing/2014/main" id="{CCD49333-B3D8-43AD-9B83-47CD0C8C171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46138" y="2980082"/>
            <a:ext cx="4398066" cy="2932044"/>
          </a:xfrm>
          <a:prstGeom prst="rect">
            <a:avLst/>
          </a:prstGeom>
        </p:spPr>
      </p:pic>
    </p:spTree>
    <p:extLst>
      <p:ext uri="{BB962C8B-B14F-4D97-AF65-F5344CB8AC3E}">
        <p14:creationId xmlns:p14="http://schemas.microsoft.com/office/powerpoint/2010/main" val="4158325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550AE72B-CDE2-4583-9264-C6401B5232BF}"/>
              </a:ext>
            </a:extLst>
          </p:cNvPr>
          <p:cNvGraphicFramePr>
            <a:graphicFrameLocks noChangeAspect="1"/>
          </p:cNvGraphicFramePr>
          <p:nvPr>
            <p:custDataLst>
              <p:tags r:id="rId1"/>
            </p:custDataLst>
            <p:extLst>
              <p:ext uri="{D42A27DB-BD31-4B8C-83A1-F6EECF244321}">
                <p14:modId xmlns:p14="http://schemas.microsoft.com/office/powerpoint/2010/main" val="30954628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71" imgH="470" progId="TCLayout.ActiveDocument.1">
                  <p:embed/>
                </p:oleObj>
              </mc:Choice>
              <mc:Fallback>
                <p:oleObj name="think-cell Folie" r:id="rId3" imgW="471" imgH="47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68C8D4C-512E-4B82-AE28-A0D3A048DF6E}"/>
              </a:ext>
            </a:extLst>
          </p:cNvPr>
          <p:cNvSpPr>
            <a:spLocks noGrp="1"/>
          </p:cNvSpPr>
          <p:nvPr>
            <p:ph type="title"/>
          </p:nvPr>
        </p:nvSpPr>
        <p:spPr>
          <a:xfrm>
            <a:off x="278295" y="799202"/>
            <a:ext cx="8189844" cy="5635386"/>
          </a:xfrm>
        </p:spPr>
        <p:txBody>
          <a:bodyPr vert="horz">
            <a:normAutofit fontScale="90000"/>
          </a:bodyPr>
          <a:lstStyle/>
          <a:p>
            <a:br>
              <a:rPr lang="de-DE" dirty="0"/>
            </a:br>
            <a:br>
              <a:rPr lang="de-DE" dirty="0"/>
            </a:br>
            <a:r>
              <a:rPr lang="de-DE" dirty="0"/>
              <a:t>Unsere Stärken sind schnelle und unkomplizierte Reaktionen auf anspruchsvolle technische Herausforderungen in ganz Europa,</a:t>
            </a:r>
            <a:br>
              <a:rPr lang="de-DE" dirty="0"/>
            </a:br>
            <a:r>
              <a:rPr lang="de-DE" dirty="0"/>
              <a:t>sowie sichere, qualitativ hochwertige und loyale Abwicklung zur Zufriedenheit aller Projektbeteiligten.</a:t>
            </a:r>
            <a:br>
              <a:rPr lang="de-DE" dirty="0"/>
            </a:br>
            <a:br>
              <a:rPr lang="de-DE" dirty="0"/>
            </a:br>
            <a:br>
              <a:rPr lang="de-DE" dirty="0"/>
            </a:br>
            <a:endParaRPr lang="de-DE" dirty="0"/>
          </a:p>
        </p:txBody>
      </p:sp>
      <p:sp>
        <p:nvSpPr>
          <p:cNvPr id="3" name="Inhaltsplatzhalter 2">
            <a:extLst>
              <a:ext uri="{FF2B5EF4-FFF2-40B4-BE49-F238E27FC236}">
                <a16:creationId xmlns:a16="http://schemas.microsoft.com/office/drawing/2014/main" id="{FD0C968F-D127-442F-97CC-390FE73787B5}"/>
              </a:ext>
            </a:extLst>
          </p:cNvPr>
          <p:cNvSpPr>
            <a:spLocks noGrp="1"/>
          </p:cNvSpPr>
          <p:nvPr>
            <p:ph idx="1"/>
          </p:nvPr>
        </p:nvSpPr>
        <p:spPr>
          <a:xfrm>
            <a:off x="0" y="6162261"/>
            <a:ext cx="6096000" cy="695740"/>
          </a:xfrm>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r>
              <a:rPr lang="de-DE" sz="1800" dirty="0">
                <a:solidFill>
                  <a:schemeClr val="accent1">
                    <a:lumMod val="50000"/>
                  </a:schemeClr>
                </a:solidFill>
                <a:latin typeface="Arial" panose="020B0604020202020204" pitchFamily="34" charset="0"/>
                <a:cs typeface="Arial" panose="020B0604020202020204" pitchFamily="34" charset="0"/>
              </a:rPr>
              <a:t>Oberbauleitung/Bauleitung         </a:t>
            </a:r>
          </a:p>
          <a:p>
            <a:r>
              <a:rPr lang="de-DE" sz="1800" dirty="0">
                <a:solidFill>
                  <a:schemeClr val="accent1">
                    <a:lumMod val="50000"/>
                  </a:schemeClr>
                </a:solidFill>
                <a:latin typeface="Arial" panose="020B0604020202020204" pitchFamily="34" charset="0"/>
                <a:cs typeface="Arial" panose="020B0604020202020204" pitchFamily="34" charset="0"/>
              </a:rPr>
              <a:t>HSE</a:t>
            </a:r>
          </a:p>
        </p:txBody>
      </p:sp>
      <p:sp>
        <p:nvSpPr>
          <p:cNvPr id="6" name="Inhaltsplatzhalter 2">
            <a:extLst>
              <a:ext uri="{FF2B5EF4-FFF2-40B4-BE49-F238E27FC236}">
                <a16:creationId xmlns:a16="http://schemas.microsoft.com/office/drawing/2014/main" id="{7B62F137-5D97-4DC2-9583-47B85A75FE1B}"/>
              </a:ext>
            </a:extLst>
          </p:cNvPr>
          <p:cNvSpPr txBox="1">
            <a:spLocks/>
          </p:cNvSpPr>
          <p:nvPr/>
        </p:nvSpPr>
        <p:spPr>
          <a:xfrm>
            <a:off x="5976730" y="6162260"/>
            <a:ext cx="6215271" cy="6957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de-DE" sz="1800" dirty="0">
                <a:solidFill>
                  <a:schemeClr val="accent1">
                    <a:lumMod val="50000"/>
                  </a:schemeClr>
                </a:solidFill>
                <a:latin typeface="Arial" panose="020B0604020202020204" pitchFamily="34" charset="0"/>
                <a:cs typeface="Arial" panose="020B0604020202020204" pitchFamily="34" charset="0"/>
              </a:rPr>
              <a:t>Industriemontage             </a:t>
            </a:r>
          </a:p>
          <a:p>
            <a:r>
              <a:rPr lang="de-DE" sz="1800" dirty="0">
                <a:solidFill>
                  <a:schemeClr val="accent1">
                    <a:lumMod val="50000"/>
                  </a:schemeClr>
                </a:solidFill>
                <a:latin typeface="Arial" panose="020B0604020202020204" pitchFamily="34" charset="0"/>
                <a:cs typeface="Arial" panose="020B0604020202020204" pitchFamily="34" charset="0"/>
              </a:rPr>
              <a:t>Coaching</a:t>
            </a:r>
          </a:p>
        </p:txBody>
      </p:sp>
      <p:sp>
        <p:nvSpPr>
          <p:cNvPr id="7" name="Textfeld 6">
            <a:extLst>
              <a:ext uri="{FF2B5EF4-FFF2-40B4-BE49-F238E27FC236}">
                <a16:creationId xmlns:a16="http://schemas.microsoft.com/office/drawing/2014/main" id="{F312752B-0706-4DBF-B282-97CF1653A7DD}"/>
              </a:ext>
            </a:extLst>
          </p:cNvPr>
          <p:cNvSpPr txBox="1"/>
          <p:nvPr/>
        </p:nvSpPr>
        <p:spPr>
          <a:xfrm>
            <a:off x="0" y="0"/>
            <a:ext cx="10688408"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de-DE" dirty="0">
                <a:solidFill>
                  <a:schemeClr val="accent1">
                    <a:lumMod val="50000"/>
                  </a:schemeClr>
                </a:solidFill>
                <a:latin typeface="Arial" panose="020B0604020202020204" pitchFamily="34" charset="0"/>
                <a:cs typeface="Arial" panose="020B0604020202020204" pitchFamily="34" charset="0"/>
              </a:rPr>
              <a:t>Mion-Construction-Management</a:t>
            </a:r>
          </a:p>
        </p:txBody>
      </p:sp>
      <p:pic>
        <p:nvPicPr>
          <p:cNvPr id="8" name="Grafik 7">
            <a:extLst>
              <a:ext uri="{FF2B5EF4-FFF2-40B4-BE49-F238E27FC236}">
                <a16:creationId xmlns:a16="http://schemas.microsoft.com/office/drawing/2014/main" id="{C237E4B7-523C-419E-9B86-482227D5831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688408" y="-38273"/>
            <a:ext cx="1503592" cy="1688165"/>
          </a:xfrm>
          <a:prstGeom prst="rect">
            <a:avLst/>
          </a:prstGeom>
        </p:spPr>
      </p:pic>
      <p:pic>
        <p:nvPicPr>
          <p:cNvPr id="9" name="Grafik 8" descr="Ein Bild, das Himmel, Gras, draußen, Fabrik enthält.&#10;&#10;Automatisch generierte Beschreibung">
            <a:extLst>
              <a:ext uri="{FF2B5EF4-FFF2-40B4-BE49-F238E27FC236}">
                <a16:creationId xmlns:a16="http://schemas.microsoft.com/office/drawing/2014/main" id="{DA3CFCC4-66B5-480D-8FC2-60DB6AF7046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071972" y="1785254"/>
            <a:ext cx="3841732" cy="1563455"/>
          </a:xfrm>
          <a:prstGeom prst="rect">
            <a:avLst/>
          </a:prstGeom>
        </p:spPr>
      </p:pic>
      <p:pic>
        <p:nvPicPr>
          <p:cNvPr id="12" name="Grafik 11" descr="Ein Bild, das draußen, Himmel, Boden, Gebäude enthält.&#10;&#10;Automatisch generierte Beschreibung">
            <a:extLst>
              <a:ext uri="{FF2B5EF4-FFF2-40B4-BE49-F238E27FC236}">
                <a16:creationId xmlns:a16="http://schemas.microsoft.com/office/drawing/2014/main" id="{377DA174-5605-4E78-9F8D-FE8A82F38B66}"/>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8345152" y="3616895"/>
            <a:ext cx="3295373" cy="2471530"/>
          </a:xfrm>
          <a:prstGeom prst="rect">
            <a:avLst/>
          </a:prstGeom>
        </p:spPr>
      </p:pic>
    </p:spTree>
    <p:extLst>
      <p:ext uri="{BB962C8B-B14F-4D97-AF65-F5344CB8AC3E}">
        <p14:creationId xmlns:p14="http://schemas.microsoft.com/office/powerpoint/2010/main" val="1992406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5118AB6-7FA1-4B30-BE60-E1034CD74631}"/>
              </a:ext>
            </a:extLst>
          </p:cNvPr>
          <p:cNvGraphicFramePr>
            <a:graphicFrameLocks noChangeAspect="1"/>
          </p:cNvGraphicFramePr>
          <p:nvPr>
            <p:custDataLst>
              <p:tags r:id="rId1"/>
            </p:custDataLst>
            <p:extLst>
              <p:ext uri="{D42A27DB-BD31-4B8C-83A1-F6EECF244321}">
                <p14:modId xmlns:p14="http://schemas.microsoft.com/office/powerpoint/2010/main" val="34869995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71" imgH="470" progId="TCLayout.ActiveDocument.1">
                  <p:embed/>
                </p:oleObj>
              </mc:Choice>
              <mc:Fallback>
                <p:oleObj name="think-cell Folie" r:id="rId3" imgW="471" imgH="47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68C8D4C-512E-4B82-AE28-A0D3A048DF6E}"/>
              </a:ext>
            </a:extLst>
          </p:cNvPr>
          <p:cNvSpPr>
            <a:spLocks noGrp="1"/>
          </p:cNvSpPr>
          <p:nvPr>
            <p:ph type="title"/>
          </p:nvPr>
        </p:nvSpPr>
        <p:spPr>
          <a:xfrm>
            <a:off x="477078" y="369332"/>
            <a:ext cx="5724939" cy="5542621"/>
          </a:xfrm>
        </p:spPr>
        <p:txBody>
          <a:bodyPr vert="horz">
            <a:normAutofit/>
          </a:bodyPr>
          <a:lstStyle/>
          <a:p>
            <a:r>
              <a:rPr lang="de-DE" sz="3600" dirty="0"/>
              <a:t>Holger Mion M. Eng.</a:t>
            </a:r>
            <a:br>
              <a:rPr lang="de-DE" sz="3600" dirty="0"/>
            </a:br>
            <a:r>
              <a:rPr lang="de-DE" sz="3600" dirty="0"/>
              <a:t>Inhaber der Fa. Mion Construction Management</a:t>
            </a:r>
            <a:br>
              <a:rPr lang="de-DE" sz="3600" dirty="0"/>
            </a:br>
            <a:br>
              <a:rPr lang="de-DE" sz="3600" dirty="0"/>
            </a:br>
            <a:r>
              <a:rPr lang="de-DE" sz="3600" dirty="0"/>
              <a:t>Als Ingenieur habe ich mehr als 15 Jahre Erfahrung in der weltweiten Oberbauleitung. Alle unsere Aufträge werden durch mich persönlich ingenieur-technisch betreut.</a:t>
            </a:r>
          </a:p>
        </p:txBody>
      </p:sp>
      <p:sp>
        <p:nvSpPr>
          <p:cNvPr id="3" name="Inhaltsplatzhalter 2">
            <a:extLst>
              <a:ext uri="{FF2B5EF4-FFF2-40B4-BE49-F238E27FC236}">
                <a16:creationId xmlns:a16="http://schemas.microsoft.com/office/drawing/2014/main" id="{FD0C968F-D127-442F-97CC-390FE73787B5}"/>
              </a:ext>
            </a:extLst>
          </p:cNvPr>
          <p:cNvSpPr>
            <a:spLocks noGrp="1"/>
          </p:cNvSpPr>
          <p:nvPr>
            <p:ph idx="1"/>
          </p:nvPr>
        </p:nvSpPr>
        <p:spPr>
          <a:xfrm>
            <a:off x="0" y="6162261"/>
            <a:ext cx="6096000" cy="695740"/>
          </a:xfrm>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r>
              <a:rPr lang="de-DE" sz="1800" dirty="0">
                <a:solidFill>
                  <a:schemeClr val="accent1">
                    <a:lumMod val="50000"/>
                  </a:schemeClr>
                </a:solidFill>
                <a:latin typeface="Arial" panose="020B0604020202020204" pitchFamily="34" charset="0"/>
                <a:cs typeface="Arial" panose="020B0604020202020204" pitchFamily="34" charset="0"/>
              </a:rPr>
              <a:t>Oberbauleitung/Bauleitung         </a:t>
            </a:r>
          </a:p>
          <a:p>
            <a:r>
              <a:rPr lang="de-DE" sz="1800" dirty="0">
                <a:solidFill>
                  <a:schemeClr val="accent1">
                    <a:lumMod val="50000"/>
                  </a:schemeClr>
                </a:solidFill>
                <a:latin typeface="Arial" panose="020B0604020202020204" pitchFamily="34" charset="0"/>
                <a:cs typeface="Arial" panose="020B0604020202020204" pitchFamily="34" charset="0"/>
              </a:rPr>
              <a:t>HSE</a:t>
            </a:r>
          </a:p>
        </p:txBody>
      </p:sp>
      <p:sp>
        <p:nvSpPr>
          <p:cNvPr id="6" name="Inhaltsplatzhalter 2">
            <a:extLst>
              <a:ext uri="{FF2B5EF4-FFF2-40B4-BE49-F238E27FC236}">
                <a16:creationId xmlns:a16="http://schemas.microsoft.com/office/drawing/2014/main" id="{7B62F137-5D97-4DC2-9583-47B85A75FE1B}"/>
              </a:ext>
            </a:extLst>
          </p:cNvPr>
          <p:cNvSpPr txBox="1">
            <a:spLocks/>
          </p:cNvSpPr>
          <p:nvPr/>
        </p:nvSpPr>
        <p:spPr>
          <a:xfrm>
            <a:off x="5976730" y="6162260"/>
            <a:ext cx="6215271" cy="6957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de-DE" sz="1800" dirty="0">
                <a:solidFill>
                  <a:schemeClr val="accent1">
                    <a:lumMod val="50000"/>
                  </a:schemeClr>
                </a:solidFill>
                <a:latin typeface="Arial" panose="020B0604020202020204" pitchFamily="34" charset="0"/>
                <a:cs typeface="Arial" panose="020B0604020202020204" pitchFamily="34" charset="0"/>
              </a:rPr>
              <a:t>Industriemontage             </a:t>
            </a:r>
          </a:p>
          <a:p>
            <a:r>
              <a:rPr lang="de-DE" sz="1800" dirty="0">
                <a:solidFill>
                  <a:schemeClr val="accent1">
                    <a:lumMod val="50000"/>
                  </a:schemeClr>
                </a:solidFill>
                <a:latin typeface="Arial" panose="020B0604020202020204" pitchFamily="34" charset="0"/>
                <a:cs typeface="Arial" panose="020B0604020202020204" pitchFamily="34" charset="0"/>
              </a:rPr>
              <a:t>Coaching</a:t>
            </a:r>
          </a:p>
        </p:txBody>
      </p:sp>
      <p:sp>
        <p:nvSpPr>
          <p:cNvPr id="7" name="Textfeld 6">
            <a:extLst>
              <a:ext uri="{FF2B5EF4-FFF2-40B4-BE49-F238E27FC236}">
                <a16:creationId xmlns:a16="http://schemas.microsoft.com/office/drawing/2014/main" id="{F312752B-0706-4DBF-B282-97CF1653A7DD}"/>
              </a:ext>
            </a:extLst>
          </p:cNvPr>
          <p:cNvSpPr txBox="1"/>
          <p:nvPr/>
        </p:nvSpPr>
        <p:spPr>
          <a:xfrm>
            <a:off x="0" y="0"/>
            <a:ext cx="10688408"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de-DE" dirty="0">
                <a:solidFill>
                  <a:schemeClr val="accent1">
                    <a:lumMod val="50000"/>
                  </a:schemeClr>
                </a:solidFill>
                <a:latin typeface="Arial" panose="020B0604020202020204" pitchFamily="34" charset="0"/>
                <a:cs typeface="Arial" panose="020B0604020202020204" pitchFamily="34" charset="0"/>
              </a:rPr>
              <a:t>Mion-Construction-Management</a:t>
            </a:r>
          </a:p>
        </p:txBody>
      </p:sp>
      <p:pic>
        <p:nvPicPr>
          <p:cNvPr id="8" name="Grafik 7">
            <a:extLst>
              <a:ext uri="{FF2B5EF4-FFF2-40B4-BE49-F238E27FC236}">
                <a16:creationId xmlns:a16="http://schemas.microsoft.com/office/drawing/2014/main" id="{C237E4B7-523C-419E-9B86-482227D5831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688408" y="-38273"/>
            <a:ext cx="1503592" cy="1688165"/>
          </a:xfrm>
          <a:prstGeom prst="rect">
            <a:avLst/>
          </a:prstGeom>
        </p:spPr>
      </p:pic>
      <p:pic>
        <p:nvPicPr>
          <p:cNvPr id="5" name="Grafik 4" descr="Ein Bild, das Person, draußen, Boden, Mann enthält.&#10;&#10;Automatisch generierte Beschreibung">
            <a:extLst>
              <a:ext uri="{FF2B5EF4-FFF2-40B4-BE49-F238E27FC236}">
                <a16:creationId xmlns:a16="http://schemas.microsoft.com/office/drawing/2014/main" id="{FCB37EF1-FABC-4F9F-B5E5-FFDFF7A0B5DA}"/>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036904" y="581366"/>
            <a:ext cx="3545486" cy="5097279"/>
          </a:xfrm>
          <a:prstGeom prst="rect">
            <a:avLst/>
          </a:prstGeom>
        </p:spPr>
      </p:pic>
    </p:spTree>
    <p:extLst>
      <p:ext uri="{BB962C8B-B14F-4D97-AF65-F5344CB8AC3E}">
        <p14:creationId xmlns:p14="http://schemas.microsoft.com/office/powerpoint/2010/main" val="1733982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7AEF347-8FE8-4B7D-8165-DE3E4CE17F4F}"/>
              </a:ext>
            </a:extLst>
          </p:cNvPr>
          <p:cNvGraphicFramePr>
            <a:graphicFrameLocks noChangeAspect="1"/>
          </p:cNvGraphicFramePr>
          <p:nvPr>
            <p:custDataLst>
              <p:tags r:id="rId1"/>
            </p:custDataLst>
            <p:extLst>
              <p:ext uri="{D42A27DB-BD31-4B8C-83A1-F6EECF244321}">
                <p14:modId xmlns:p14="http://schemas.microsoft.com/office/powerpoint/2010/main" val="23053638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71" imgH="470" progId="TCLayout.ActiveDocument.1">
                  <p:embed/>
                </p:oleObj>
              </mc:Choice>
              <mc:Fallback>
                <p:oleObj name="think-cell Folie" r:id="rId3" imgW="471" imgH="47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68C8D4C-512E-4B82-AE28-A0D3A048DF6E}"/>
              </a:ext>
            </a:extLst>
          </p:cNvPr>
          <p:cNvSpPr>
            <a:spLocks noGrp="1"/>
          </p:cNvSpPr>
          <p:nvPr>
            <p:ph type="title"/>
          </p:nvPr>
        </p:nvSpPr>
        <p:spPr>
          <a:xfrm>
            <a:off x="477078" y="369332"/>
            <a:ext cx="6003235" cy="4308685"/>
          </a:xfrm>
        </p:spPr>
        <p:txBody>
          <a:bodyPr vert="horz" anchor="t">
            <a:normAutofit fontScale="90000"/>
          </a:bodyPr>
          <a:lstStyle/>
          <a:p>
            <a:br>
              <a:rPr lang="de-DE" sz="3200" dirty="0"/>
            </a:br>
            <a:r>
              <a:rPr lang="de-DE" sz="3200" dirty="0"/>
              <a:t>Als Sicherheitsingenieur, Fachkraft für Arbeitssicherheit, Sicherheits- und Gesundheitskoordinator und Brandschutzbeauftragter, sichere ich allen unseren Auftraggebern eine Abwicklung nach den höchsten Standards der Arbeitssicherheit zu. </a:t>
            </a:r>
            <a:br>
              <a:rPr lang="de-DE" sz="3200" dirty="0"/>
            </a:br>
            <a:r>
              <a:rPr lang="de-DE" sz="3200" dirty="0"/>
              <a:t>Alle unsere Aufträge werden im Vorfeld von mir umfangreich vorbereitet. </a:t>
            </a:r>
            <a:br>
              <a:rPr lang="de-DE" sz="3200" dirty="0"/>
            </a:br>
            <a:br>
              <a:rPr lang="de-DE" sz="3200" dirty="0"/>
            </a:br>
            <a:br>
              <a:rPr lang="de-DE" sz="3200" dirty="0"/>
            </a:br>
            <a:endParaRPr lang="de-DE" sz="3200" dirty="0"/>
          </a:p>
        </p:txBody>
      </p:sp>
      <p:sp>
        <p:nvSpPr>
          <p:cNvPr id="3" name="Inhaltsplatzhalter 2">
            <a:extLst>
              <a:ext uri="{FF2B5EF4-FFF2-40B4-BE49-F238E27FC236}">
                <a16:creationId xmlns:a16="http://schemas.microsoft.com/office/drawing/2014/main" id="{FD0C968F-D127-442F-97CC-390FE73787B5}"/>
              </a:ext>
            </a:extLst>
          </p:cNvPr>
          <p:cNvSpPr>
            <a:spLocks noGrp="1"/>
          </p:cNvSpPr>
          <p:nvPr>
            <p:ph idx="1"/>
          </p:nvPr>
        </p:nvSpPr>
        <p:spPr>
          <a:xfrm>
            <a:off x="0" y="6162261"/>
            <a:ext cx="6096000" cy="695740"/>
          </a:xfrm>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r>
              <a:rPr lang="de-DE" sz="1800" dirty="0">
                <a:solidFill>
                  <a:schemeClr val="accent1">
                    <a:lumMod val="50000"/>
                  </a:schemeClr>
                </a:solidFill>
                <a:latin typeface="Arial" panose="020B0604020202020204" pitchFamily="34" charset="0"/>
                <a:cs typeface="Arial" panose="020B0604020202020204" pitchFamily="34" charset="0"/>
              </a:rPr>
              <a:t>Oberbauleitung/Bauleitung         </a:t>
            </a:r>
          </a:p>
          <a:p>
            <a:r>
              <a:rPr lang="de-DE" sz="1800" dirty="0">
                <a:solidFill>
                  <a:schemeClr val="accent1">
                    <a:lumMod val="50000"/>
                  </a:schemeClr>
                </a:solidFill>
                <a:latin typeface="Arial" panose="020B0604020202020204" pitchFamily="34" charset="0"/>
                <a:cs typeface="Arial" panose="020B0604020202020204" pitchFamily="34" charset="0"/>
              </a:rPr>
              <a:t>HSE</a:t>
            </a:r>
          </a:p>
        </p:txBody>
      </p:sp>
      <p:sp>
        <p:nvSpPr>
          <p:cNvPr id="6" name="Inhaltsplatzhalter 2">
            <a:extLst>
              <a:ext uri="{FF2B5EF4-FFF2-40B4-BE49-F238E27FC236}">
                <a16:creationId xmlns:a16="http://schemas.microsoft.com/office/drawing/2014/main" id="{7B62F137-5D97-4DC2-9583-47B85A75FE1B}"/>
              </a:ext>
            </a:extLst>
          </p:cNvPr>
          <p:cNvSpPr txBox="1">
            <a:spLocks/>
          </p:cNvSpPr>
          <p:nvPr/>
        </p:nvSpPr>
        <p:spPr>
          <a:xfrm>
            <a:off x="5976730" y="6162260"/>
            <a:ext cx="6215271" cy="6957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de-DE" sz="1800" dirty="0">
                <a:solidFill>
                  <a:schemeClr val="accent1">
                    <a:lumMod val="50000"/>
                  </a:schemeClr>
                </a:solidFill>
                <a:latin typeface="Arial" panose="020B0604020202020204" pitchFamily="34" charset="0"/>
                <a:cs typeface="Arial" panose="020B0604020202020204" pitchFamily="34" charset="0"/>
              </a:rPr>
              <a:t>Industriemontage             </a:t>
            </a:r>
          </a:p>
          <a:p>
            <a:r>
              <a:rPr lang="de-DE" sz="1800" dirty="0">
                <a:solidFill>
                  <a:schemeClr val="accent1">
                    <a:lumMod val="50000"/>
                  </a:schemeClr>
                </a:solidFill>
                <a:latin typeface="Arial" panose="020B0604020202020204" pitchFamily="34" charset="0"/>
                <a:cs typeface="Arial" panose="020B0604020202020204" pitchFamily="34" charset="0"/>
              </a:rPr>
              <a:t>Coaching</a:t>
            </a:r>
          </a:p>
        </p:txBody>
      </p:sp>
      <p:sp>
        <p:nvSpPr>
          <p:cNvPr id="7" name="Textfeld 6">
            <a:extLst>
              <a:ext uri="{FF2B5EF4-FFF2-40B4-BE49-F238E27FC236}">
                <a16:creationId xmlns:a16="http://schemas.microsoft.com/office/drawing/2014/main" id="{F312752B-0706-4DBF-B282-97CF1653A7DD}"/>
              </a:ext>
            </a:extLst>
          </p:cNvPr>
          <p:cNvSpPr txBox="1"/>
          <p:nvPr/>
        </p:nvSpPr>
        <p:spPr>
          <a:xfrm>
            <a:off x="0" y="0"/>
            <a:ext cx="10688408"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de-DE" dirty="0">
                <a:solidFill>
                  <a:schemeClr val="accent1">
                    <a:lumMod val="50000"/>
                  </a:schemeClr>
                </a:solidFill>
                <a:latin typeface="Arial" panose="020B0604020202020204" pitchFamily="34" charset="0"/>
                <a:cs typeface="Arial" panose="020B0604020202020204" pitchFamily="34" charset="0"/>
              </a:rPr>
              <a:t>Mion-Construction-Management</a:t>
            </a:r>
          </a:p>
        </p:txBody>
      </p:sp>
      <p:pic>
        <p:nvPicPr>
          <p:cNvPr id="8" name="Grafik 7">
            <a:extLst>
              <a:ext uri="{FF2B5EF4-FFF2-40B4-BE49-F238E27FC236}">
                <a16:creationId xmlns:a16="http://schemas.microsoft.com/office/drawing/2014/main" id="{C237E4B7-523C-419E-9B86-482227D5831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688408" y="-38273"/>
            <a:ext cx="1503592" cy="1688165"/>
          </a:xfrm>
          <a:prstGeom prst="rect">
            <a:avLst/>
          </a:prstGeom>
        </p:spPr>
      </p:pic>
      <p:pic>
        <p:nvPicPr>
          <p:cNvPr id="9" name="Grafik 8" descr="Ein Bild, das draußen, Person enthält.&#10;&#10;Automatisch generierte Beschreibung">
            <a:extLst>
              <a:ext uri="{FF2B5EF4-FFF2-40B4-BE49-F238E27FC236}">
                <a16:creationId xmlns:a16="http://schemas.microsoft.com/office/drawing/2014/main" id="{6AE08B8D-6F64-456F-A81B-BC837842617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041550" y="369332"/>
            <a:ext cx="3646858" cy="5792927"/>
          </a:xfrm>
          <a:prstGeom prst="rect">
            <a:avLst/>
          </a:prstGeom>
        </p:spPr>
      </p:pic>
      <p:sp>
        <p:nvSpPr>
          <p:cNvPr id="10" name="Textfeld 9">
            <a:extLst>
              <a:ext uri="{FF2B5EF4-FFF2-40B4-BE49-F238E27FC236}">
                <a16:creationId xmlns:a16="http://schemas.microsoft.com/office/drawing/2014/main" id="{AA60ED4E-D3B6-4F66-A267-EDFE0CA347A7}"/>
              </a:ext>
            </a:extLst>
          </p:cNvPr>
          <p:cNvSpPr txBox="1"/>
          <p:nvPr/>
        </p:nvSpPr>
        <p:spPr>
          <a:xfrm>
            <a:off x="477078" y="4881700"/>
            <a:ext cx="6003235" cy="954107"/>
          </a:xfrm>
          <a:prstGeom prst="rect">
            <a:avLst/>
          </a:prstGeom>
          <a:noFill/>
        </p:spPr>
        <p:txBody>
          <a:bodyPr wrap="square" rtlCol="0">
            <a:spAutoFit/>
          </a:bodyPr>
          <a:lstStyle/>
          <a:p>
            <a:r>
              <a:rPr lang="de-DE" sz="2800" b="1">
                <a:latin typeface="Arial Black" panose="020B0A04020102020204" pitchFamily="34" charset="0"/>
              </a:rPr>
              <a:t>Als Auftraggeber sind Sie bei uns auf der „sicheren Seite“!</a:t>
            </a:r>
            <a:endParaRPr lang="de-DE" sz="2800" dirty="0">
              <a:latin typeface="Arial Black" panose="020B0A04020102020204" pitchFamily="34" charset="0"/>
            </a:endParaRPr>
          </a:p>
        </p:txBody>
      </p:sp>
    </p:spTree>
    <p:extLst>
      <p:ext uri="{BB962C8B-B14F-4D97-AF65-F5344CB8AC3E}">
        <p14:creationId xmlns:p14="http://schemas.microsoft.com/office/powerpoint/2010/main" val="33695488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546</Words>
  <Application>Microsoft Macintosh PowerPoint</Application>
  <PresentationFormat>Breitbild</PresentationFormat>
  <Paragraphs>95</Paragraphs>
  <Slides>12</Slides>
  <Notes>0</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12</vt:i4>
      </vt:variant>
    </vt:vector>
  </HeadingPairs>
  <TitlesOfParts>
    <vt:vector size="19" baseType="lpstr">
      <vt:lpstr>Arial</vt:lpstr>
      <vt:lpstr>Arial Black</vt:lpstr>
      <vt:lpstr>Calibri</vt:lpstr>
      <vt:lpstr>Calibri Light</vt:lpstr>
      <vt:lpstr>Wingdings</vt:lpstr>
      <vt:lpstr>Office Theme</vt:lpstr>
      <vt:lpstr>think-cell Folie</vt:lpstr>
      <vt:lpstr>Firmenpräsentation  Schwerpunkt Industriemontage </vt:lpstr>
      <vt:lpstr> Seit 2015 arbeiten wir mit unseren Team im weltweiten, industriellen Anlagenbau. Unsere Einsatzbereiche sind u.a. Kraftwerke, Raffinerien, Chemiewerke, Stahlwerke, chemische Kampfmittelvernichtung in Militäranlagen und medizinische sowie pharmazeutische Produktionsanlagen.  </vt:lpstr>
      <vt:lpstr>  Unser Montageteam besteht ausnahmslos aus sehr gut ausgebildeten Handwerkern mit langjähriger Erfahrung in der Montage und Demontage von Anlagen. Unsere Bauleitung spricht perfekt deutsch und hat mehr als 20 Jahre Erfahrung mit der Abwicklung von Industriemontagen in Deutschland.  </vt:lpstr>
      <vt:lpstr>In unserem Team arbeiten:</vt:lpstr>
      <vt:lpstr>  Unsere Mitarbeiter haben umfangreiche Erfahrung in der Bedienung von Arbeitsbühnen und Teleskopstaplern in sämtlichen Ausführungen und besitzen  die erforderlichen Führerscheine. Unsere Bauleitung ist umfangreich in der Kranbedienung ausgebildet und hat hier jahrelange Erfahrung und die nötigen Bedienernachweise.   </vt:lpstr>
      <vt:lpstr>  Spezialisiert sind wir, unter anderem, auf komplizierte Kranhübe. Hier arbeiten wir für Sie ein überzeugendes Hubkonzept aus und sichern Ihnen eine professionelle Durchführung zu.   </vt:lpstr>
      <vt:lpstr>  Unsere Stärken sind schnelle und unkomplizierte Reaktionen auf anspruchsvolle technische Herausforderungen in ganz Europa, sowie sichere, qualitativ hochwertige und loyale Abwicklung zur Zufriedenheit aller Projektbeteiligten.   </vt:lpstr>
      <vt:lpstr>Holger Mion M. Eng. Inhaber der Fa. Mion Construction Management  Als Ingenieur habe ich mehr als 15 Jahre Erfahrung in der weltweiten Oberbauleitung. Alle unsere Aufträge werden durch mich persönlich ingenieur-technisch betreut.</vt:lpstr>
      <vt:lpstr> Als Sicherheitsingenieur, Fachkraft für Arbeitssicherheit, Sicherheits- und Gesundheitskoordinator und Brandschutzbeauftragter, sichere ich allen unseren Auftraggebern eine Abwicklung nach den höchsten Standards der Arbeitssicherheit zu.  Alle unsere Aufträge werden im Vorfeld von mir umfangreich vorbereitet.    </vt:lpstr>
      <vt:lpstr>Erfolgreiche Projekte haben wir u.a für folgende Partner durchgeführt:    </vt:lpstr>
      <vt:lpstr>PowerPoint-Präsentation</vt:lpstr>
      <vt:lpstr>Kontakt:  Mion Construction Management Siestedde 18 45661 Recklinghausen  Tel.: +49 02361 950590 Mobil: +49 172 9762525  holger.mion@mion-cm.de www.mion-cm.de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Mion Construction Management  Firmenpräsentation</dc:title>
  <dc:creator>Holger Mion</dc:creator>
  <cp:lastModifiedBy>Mandy Budrus</cp:lastModifiedBy>
  <cp:revision>14</cp:revision>
  <dcterms:created xsi:type="dcterms:W3CDTF">2021-11-13T18:13:38Z</dcterms:created>
  <dcterms:modified xsi:type="dcterms:W3CDTF">2023-03-08T09:52:55Z</dcterms:modified>
</cp:coreProperties>
</file>